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457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914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1371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18288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22860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27432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32004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3657600" algn="l" defTabSz="825500" rtl="0" fontAlgn="auto" latinLnBrk="0" hangingPunct="0">
      <a:lnSpc>
        <a:spcPct val="100000"/>
      </a:lnSpc>
      <a:spcBef>
        <a:spcPts val="5900"/>
      </a:spcBef>
      <a:spcAft>
        <a:spcPts val="0"/>
      </a:spcAft>
      <a:buClrTx/>
      <a:buSzTx/>
      <a:buFontTx/>
      <a:buNone/>
      <a:tabLst/>
      <a:defRPr kumimoji="0" sz="4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64"/>
    <p:restoredTop sz="94737"/>
  </p:normalViewPr>
  <p:slideViewPr>
    <p:cSldViewPr snapToGrid="0" snapToObjects="1">
      <p:cViewPr varScale="1">
        <p:scale>
          <a:sx n="49" d="100"/>
          <a:sy n="49" d="100"/>
        </p:scale>
        <p:origin x="240" y="2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1"/>
  <c:lang val="en-GB"/>
  <c:roundedCorners val="0"/>
  <c:style val="2"/>
  <c:chart>
    <c:autoTitleDeleted val="1"/>
    <c:plotArea>
      <c:layout>
        <c:manualLayout>
          <c:layoutTarget val="inner"/>
          <c:xMode val="edge"/>
          <c:yMode val="edge"/>
          <c:x val="0.109857"/>
          <c:y val="5.8945400000000002E-2"/>
          <c:w val="0.85970199999999997"/>
          <c:h val="0.84238000000000002"/>
        </c:manualLayout>
      </c:layout>
      <c:lineChart>
        <c:grouping val="standard"/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Conditon 1</c:v>
                </c:pt>
              </c:strCache>
            </c:strRef>
          </c:tx>
          <c:spPr>
            <a:ln w="50800" cap="flat">
              <a:solidFill>
                <a:schemeClr val="accent3"/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3"/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-0.4</c:v>
                </c:pt>
                <c:pt idx="1">
                  <c:v>0</c:v>
                </c:pt>
                <c:pt idx="2">
                  <c:v>0.5</c:v>
                </c:pt>
                <c:pt idx="3">
                  <c:v>1.0</c:v>
                </c:pt>
              </c:strCache>
            </c:strRef>
          </c:cat>
          <c:val>
            <c:numRef>
              <c:f>Sheet1!$B$2:$E$2</c:f>
              <c:numCache>
                <c:formatCode>General</c:formatCode>
                <c:ptCount val="4"/>
                <c:pt idx="0">
                  <c:v>0.1</c:v>
                </c:pt>
                <c:pt idx="1">
                  <c:v>0.75</c:v>
                </c:pt>
                <c:pt idx="2">
                  <c:v>0</c:v>
                </c:pt>
                <c:pt idx="3">
                  <c:v>0.5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4A5-914A-8FC1-D6B0EE426C06}"/>
            </c:ext>
          </c:extLst>
        </c:ser>
        <c:ser>
          <c:idx val="1"/>
          <c:order val="1"/>
          <c:tx>
            <c:strRef>
              <c:f>Sheet1!$A$3</c:f>
              <c:strCache>
                <c:ptCount val="1"/>
                <c:pt idx="0">
                  <c:v>Conditon 2</c:v>
                </c:pt>
              </c:strCache>
            </c:strRef>
          </c:tx>
          <c:spPr>
            <a:ln w="50800" cap="flat">
              <a:solidFill>
                <a:schemeClr val="accent2">
                  <a:hueOff val="260011"/>
                  <a:satOff val="17755"/>
                  <a:lumOff val="-25437"/>
                </a:schemeClr>
              </a:solidFill>
              <a:prstDash val="solid"/>
              <a:miter lim="400000"/>
            </a:ln>
            <a:effectLst/>
          </c:spPr>
          <c:marker>
            <c:symbol val="circle"/>
            <c:size val="14"/>
            <c:spPr>
              <a:solidFill>
                <a:srgbClr val="FFFFFF"/>
              </a:solidFill>
              <a:ln w="76200" cap="flat">
                <a:solidFill>
                  <a:schemeClr val="accent2">
                    <a:hueOff val="260011"/>
                    <a:satOff val="17755"/>
                    <a:lumOff val="-25437"/>
                  </a:schemeClr>
                </a:solidFill>
                <a:prstDash val="solid"/>
                <a:miter lim="400000"/>
              </a:ln>
              <a:effectLst/>
            </c:spPr>
          </c:marker>
          <c:cat>
            <c:strRef>
              <c:f>Sheet1!$B$1:$E$1</c:f>
              <c:strCache>
                <c:ptCount val="4"/>
                <c:pt idx="0">
                  <c:v>-0.4</c:v>
                </c:pt>
                <c:pt idx="1">
                  <c:v>0</c:v>
                </c:pt>
                <c:pt idx="2">
                  <c:v>0.5</c:v>
                </c:pt>
                <c:pt idx="3">
                  <c:v>1.0</c:v>
                </c:pt>
              </c:strCache>
            </c:strRef>
          </c:cat>
          <c:val>
            <c:numRef>
              <c:f>Sheet1!$B$3:$E$3</c:f>
              <c:numCache>
                <c:formatCode>General</c:formatCode>
                <c:ptCount val="4"/>
                <c:pt idx="0">
                  <c:v>-0.1</c:v>
                </c:pt>
                <c:pt idx="1">
                  <c:v>-0.5</c:v>
                </c:pt>
                <c:pt idx="2">
                  <c:v>0.3</c:v>
                </c:pt>
                <c:pt idx="3">
                  <c:v>0.4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4A5-914A-8FC1-D6B0EE426C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094734552"/>
        <c:axId val="2094734553"/>
      </c:lineChart>
      <c:catAx>
        <c:axId val="2094734552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low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3"/>
        <c:crosses val="autoZero"/>
        <c:auto val="1"/>
        <c:lblAlgn val="ctr"/>
        <c:lblOffset val="100"/>
        <c:noMultiLvlLbl val="1"/>
      </c:catAx>
      <c:valAx>
        <c:axId val="2094734553"/>
        <c:scaling>
          <c:orientation val="minMax"/>
        </c:scaling>
        <c:delete val="0"/>
        <c:axPos val="l"/>
        <c:majorGridlines>
          <c:spPr>
            <a:ln w="12700" cap="flat">
              <a:solidFill>
                <a:srgbClr val="B8B8B8"/>
              </a:solidFill>
              <a:prstDash val="solid"/>
              <a:miter lim="400000"/>
            </a:ln>
          </c:spPr>
        </c:majorGridlines>
        <c:numFmt formatCode="General" sourceLinked="0"/>
        <c:majorTickMark val="none"/>
        <c:minorTickMark val="none"/>
        <c:tickLblPos val="nextTo"/>
        <c:spPr>
          <a:ln w="12700" cap="flat">
            <a:solidFill>
              <a:srgbClr val="000000"/>
            </a:solidFill>
            <a:prstDash val="solid"/>
            <a:miter lim="400000"/>
          </a:ln>
        </c:spPr>
        <c:txPr>
          <a:bodyPr rot="0"/>
          <a:lstStyle/>
          <a:p>
            <a:pPr>
              <a:defRPr sz="3200" b="0" i="0" u="none" strike="noStrike">
                <a:solidFill>
                  <a:srgbClr val="000000"/>
                </a:solidFill>
                <a:latin typeface="Helvetica Neue"/>
              </a:defRPr>
            </a:pPr>
            <a:endParaRPr lang="en-US"/>
          </a:p>
        </c:txPr>
        <c:crossAx val="2094734552"/>
        <c:crosses val="autoZero"/>
        <c:crossBetween val="midCat"/>
        <c:majorUnit val="0.35"/>
        <c:minorUnit val="0.17499999999999999"/>
      </c:valAx>
      <c:spPr>
        <a:noFill/>
        <a:ln w="12700" cap="flat">
          <a:noFill/>
          <a:miter lim="400000"/>
        </a:ln>
        <a:effectLst/>
      </c:spPr>
    </c:plotArea>
    <c:plotVisOnly val="1"/>
    <c:dispBlanksAs val="gap"/>
    <c:showDLblsOverMax val="1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andy path between two hills leading to the ocean"/>
          <p:cNvSpPr>
            <a:spLocks noGrp="1"/>
          </p:cNvSpPr>
          <p:nvPr>
            <p:ph type="pic" sz="quarter" idx="13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4" name="Heron flying low over a beach with a short fence in the foreground"/>
          <p:cNvSpPr>
            <a:spLocks noGrp="1"/>
          </p:cNvSpPr>
          <p:nvPr>
            <p:ph type="pic" sz="quarter" idx="14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View of beach and sea from a grassy sand dune"/>
          <p:cNvSpPr>
            <a:spLocks noGrp="1"/>
          </p:cNvSpPr>
          <p:nvPr>
            <p:ph type="pic" idx="15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11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11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View of beach and sea from a grassy sand dune"/>
          <p:cNvSpPr>
            <a:spLocks noGrp="1"/>
          </p:cNvSpPr>
          <p:nvPr>
            <p:ph type="pic" idx="13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Text"/>
          <p:cNvSpPr txBox="1">
            <a:spLocks noGrp="1"/>
          </p:cNvSpPr>
          <p:nvPr>
            <p:ph type="title"/>
          </p:nvPr>
        </p:nvSpPr>
        <p:spPr>
          <a:xfrm>
            <a:off x="1676400" y="730250"/>
            <a:ext cx="21031200" cy="2651126"/>
          </a:xfrm>
          <a:prstGeom prst="rect">
            <a:avLst/>
          </a:prstGeom>
        </p:spPr>
        <p:txBody>
          <a:bodyPr lIns="91439" tIns="91439" rIns="91439" bIns="91439"/>
          <a:lstStyle>
            <a:lvl1pPr algn="l" defTabSz="1828800">
              <a:lnSpc>
                <a:spcPct val="90000"/>
              </a:lnSpc>
              <a:defRPr sz="88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38" name="Body Level One…"/>
          <p:cNvSpPr txBox="1"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6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1pPr>
            <a:lvl2pPr marL="990600" indent="-5334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2pPr>
            <a:lvl3pPr marL="1554479" indent="-640079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3pPr>
            <a:lvl4pPr marL="20828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4pPr>
            <a:lvl5pPr marL="2540000" indent="-711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defRPr sz="56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Text"/>
          <p:cNvSpPr txBox="1">
            <a:spLocks noGrp="1"/>
          </p:cNvSpPr>
          <p:nvPr>
            <p:ph type="title"/>
          </p:nvPr>
        </p:nvSpPr>
        <p:spPr>
          <a:xfrm>
            <a:off x="3048000" y="2244725"/>
            <a:ext cx="18288000" cy="4775201"/>
          </a:xfrm>
          <a:prstGeom prst="rect">
            <a:avLst/>
          </a:prstGeom>
        </p:spPr>
        <p:txBody>
          <a:bodyPr lIns="91439" tIns="91439" rIns="91439" bIns="91439" anchor="b"/>
          <a:lstStyle>
            <a:lvl1pPr defTabSz="1828800">
              <a:lnSpc>
                <a:spcPct val="90000"/>
              </a:lnSpc>
              <a:defRPr sz="12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t>Title Text</a:t>
            </a:r>
          </a:p>
        </p:txBody>
      </p:sp>
      <p:sp>
        <p:nvSpPr>
          <p:cNvPr id="14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048000" y="7204075"/>
            <a:ext cx="18288000" cy="3311525"/>
          </a:xfrm>
          <a:prstGeom prst="rect">
            <a:avLst/>
          </a:prstGeom>
        </p:spPr>
        <p:txBody>
          <a:bodyPr lIns="91439" tIns="91439" rIns="91439" bIns="91439" anchor="t"/>
          <a:lstStyle>
            <a:lvl1pPr marL="0" indent="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marL="0" indent="4572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marL="0" indent="9144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marL="0" indent="13716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marL="0" indent="1828800" algn="ctr" defTabSz="1828800">
              <a:lnSpc>
                <a:spcPct val="90000"/>
              </a:lnSpc>
              <a:spcBef>
                <a:spcPts val="2000"/>
              </a:spcBef>
              <a:buSzTx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View of beach and sea from a grassy sand dune"/>
          <p:cNvSpPr>
            <a:spLocks noGrp="1"/>
          </p:cNvSpPr>
          <p:nvPr>
            <p:ph type="pic" idx="13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ron flying low over a beach with a short fence in the foreground"/>
          <p:cNvSpPr>
            <a:spLocks noGrp="1"/>
          </p:cNvSpPr>
          <p:nvPr>
            <p:ph type="pic" sz="half" idx="13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andy path between two hills leading to the ocean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7" name="Movie"/>
          <p:cNvSpPr>
            <a:spLocks noGrp="1"/>
          </p:cNvSpPr>
          <p:nvPr>
            <p:ph type="media" sz="quarter" idx="13"/>
          </p:nvPr>
        </p:nvSpPr>
        <p:spPr>
          <a:xfrm>
            <a:off x="15773400" y="5588000"/>
            <a:ext cx="6921500" cy="6858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Movie"/>
          <p:cNvSpPr>
            <a:spLocks noGrp="1"/>
          </p:cNvSpPr>
          <p:nvPr>
            <p:ph type="media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ctr">
              <a:spcBef>
                <a:spcPts val="0"/>
              </a:spcBef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uroimage.usc.edu/brainstorm/Tutorials" TargetMode="External"/><Relationship Id="rId2" Type="http://schemas.openxmlformats.org/officeDocument/2006/relationships/hyperlink" Target="https://neuroimage.usc.edu/brainstorm/Installa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EEG Preprocessing Tutorial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EEG Preprocessing Tutorial</a:t>
            </a:r>
          </a:p>
        </p:txBody>
      </p:sp>
      <p:sp>
        <p:nvSpPr>
          <p:cNvPr id="158" name="CCPL - Lyndon Rakuse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CCPL - Lyndon Rakusen</a:t>
            </a:r>
          </a:p>
        </p:txBody>
      </p:sp>
      <p:pic>
        <p:nvPicPr>
          <p:cNvPr id="15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218" y="463397"/>
            <a:ext cx="2671715" cy="3327562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reprocessing Ingre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Preprocessing Ingredients</a:t>
            </a:r>
          </a:p>
        </p:txBody>
      </p:sp>
      <p:grpSp>
        <p:nvGrpSpPr>
          <p:cNvPr id="207" name="Group"/>
          <p:cNvGrpSpPr/>
          <p:nvPr/>
        </p:nvGrpSpPr>
        <p:grpSpPr>
          <a:xfrm>
            <a:off x="5716371" y="2461990"/>
            <a:ext cx="12951258" cy="11414680"/>
            <a:chOff x="0" y="0"/>
            <a:chExt cx="12951256" cy="11414678"/>
          </a:xfrm>
        </p:grpSpPr>
        <p:pic>
          <p:nvPicPr>
            <p:cNvPr id="202" name="url-19.jpg" descr="url-19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2951257" cy="1074954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3" name="url-3.png" descr="url-3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9339653">
              <a:off x="1717152" y="1710350"/>
              <a:ext cx="4210644" cy="21514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4" name="Image Gallery" descr="Image Gallery"/>
            <p:cNvPicPr>
              <a:picLocks noChangeAspect="1"/>
            </p:cNvPicPr>
            <p:nvPr/>
          </p:nvPicPr>
          <p:blipFill>
            <a:blip r:embed="rId4"/>
            <a:srcRect l="2482" r="2482"/>
            <a:stretch>
              <a:fillRect/>
            </a:stretch>
          </p:blipFill>
          <p:spPr>
            <a:xfrm>
              <a:off x="6888705" y="5426950"/>
              <a:ext cx="2794001" cy="2939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5" name="Content Placeholder 4" descr="Content Placeholder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7545219">
              <a:off x="8897511" y="1874824"/>
              <a:ext cx="1757595" cy="45400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Screenshot 2023-10-06 at 3.07.40 pm.png" descr="Screenshot 2023-10-06 at 3.07.40 pm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054" y="7538375"/>
              <a:ext cx="2711576" cy="38763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08" name="Raw EEG data files (.fif)"/>
          <p:cNvSpPr txBox="1"/>
          <p:nvPr/>
        </p:nvSpPr>
        <p:spPr>
          <a:xfrm>
            <a:off x="5721451" y="2465984"/>
            <a:ext cx="647974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Raw EEG data files (.fif)</a:t>
            </a:r>
          </a:p>
        </p:txBody>
      </p:sp>
      <p:sp>
        <p:nvSpPr>
          <p:cNvPr id="209" name="Trigger files (.trg)"/>
          <p:cNvSpPr txBox="1"/>
          <p:nvPr/>
        </p:nvSpPr>
        <p:spPr>
          <a:xfrm>
            <a:off x="13316052" y="2465984"/>
            <a:ext cx="4781398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Trigger files (.trg) </a:t>
            </a:r>
          </a:p>
        </p:txBody>
      </p:sp>
      <p:sp>
        <p:nvSpPr>
          <p:cNvPr id="210" name="Montage file (.xyz)"/>
          <p:cNvSpPr txBox="1"/>
          <p:nvPr/>
        </p:nvSpPr>
        <p:spPr>
          <a:xfrm>
            <a:off x="13036652" y="12283084"/>
            <a:ext cx="504657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Montage file (.xyz)</a:t>
            </a:r>
          </a:p>
        </p:txBody>
      </p:sp>
      <p:sp>
        <p:nvSpPr>
          <p:cNvPr id="211" name="Behavioural data (.csv)"/>
          <p:cNvSpPr txBox="1"/>
          <p:nvPr/>
        </p:nvSpPr>
        <p:spPr>
          <a:xfrm>
            <a:off x="5721451" y="7863484"/>
            <a:ext cx="628954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Behavioural data (.csv)</a:t>
            </a:r>
          </a:p>
        </p:txBody>
      </p:sp>
      <p:sp>
        <p:nvSpPr>
          <p:cNvPr id="21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Other Ingredi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Other Ingredients</a:t>
            </a:r>
          </a:p>
        </p:txBody>
      </p:sp>
      <p:sp>
        <p:nvSpPr>
          <p:cNvPr id="215" name="EEGTraining_Sessions.py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550" indent="-463550" defTabSz="602615">
              <a:spcBef>
                <a:spcPts val="4300"/>
              </a:spcBef>
              <a:defRPr sz="3504"/>
            </a:pPr>
            <a:r>
              <a:t>EEGTraining_Sessions.py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Participant list .csv file with the header: </a:t>
            </a:r>
          </a:p>
          <a:p>
            <a:pPr marL="927100" lvl="1" indent="-463550" defTabSz="602615">
              <a:spcBef>
                <a:spcPts val="4300"/>
              </a:spcBef>
              <a:defRPr sz="3504" i="1"/>
            </a:pPr>
            <a:r>
              <a:t>ppt_num, data_path, extra_events_path, pid, EOG_channel, status, ref_channel, raw_format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trigger labels .csv file with the header: </a:t>
            </a:r>
          </a:p>
          <a:p>
            <a:pPr marL="927100" lvl="1" indent="-463550" defTabSz="602615">
              <a:spcBef>
                <a:spcPts val="4300"/>
              </a:spcBef>
              <a:defRPr sz="3504" i="1"/>
            </a:pPr>
            <a:r>
              <a:t>label, value, active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rPr b="1"/>
              <a:t>EEGpykit</a:t>
            </a:r>
            <a:r>
              <a:t> project - a module created by me</a:t>
            </a:r>
          </a:p>
          <a:p>
            <a:pPr marL="927100" lvl="1" indent="-463550" defTabSz="602615">
              <a:spcBef>
                <a:spcPts val="4300"/>
              </a:spcBef>
              <a:defRPr sz="3504" i="1"/>
            </a:pPr>
            <a:r>
              <a:t>https://github.com/llr510/EEGpykit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A preprocessing output directory</a:t>
            </a:r>
          </a:p>
          <a:p>
            <a:pPr marL="927100" lvl="1" indent="-463550" defTabSz="602615">
              <a:spcBef>
                <a:spcPts val="4300"/>
              </a:spcBef>
              <a:defRPr sz="3504"/>
            </a:pPr>
            <a:r>
              <a:t>e.g 'output_directory/'</a:t>
            </a:r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pic>
        <p:nvPicPr>
          <p:cNvPr id="217" name="files.png" descr="fil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9959" y="5943103"/>
            <a:ext cx="12230101" cy="539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reprocessing - The Hard Wa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Preprocessing - The Hard Way</a:t>
            </a:r>
          </a:p>
        </p:txBody>
      </p:sp>
      <p:sp>
        <p:nvSpPr>
          <p:cNvPr id="220" name="MATLAB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MATLAB</a:t>
            </a:r>
          </a:p>
          <a:p>
            <a:pPr lvl="1"/>
            <a:r>
              <a:t>Brainstorm</a:t>
            </a:r>
          </a:p>
          <a:p>
            <a:pPr lvl="2"/>
            <a:r>
              <a:t>GUI based preprocessing (and analysis)</a:t>
            </a:r>
          </a:p>
          <a:p>
            <a:pPr lvl="2"/>
            <a:r>
              <a:rPr u="sng">
                <a:hlinkClick r:id="rId2"/>
              </a:rPr>
              <a:t>https://neuroimage.usc.edu/brainstorm/Installation</a:t>
            </a:r>
          </a:p>
          <a:p>
            <a:pPr lvl="2"/>
            <a:r>
              <a:rPr u="sng">
                <a:hlinkClick r:id="rId3"/>
              </a:rPr>
              <a:t>https://neuroimage.usc.edu/brainstorm/Tutorials</a:t>
            </a:r>
          </a:p>
        </p:txBody>
      </p:sp>
      <p:pic>
        <p:nvPicPr>
          <p:cNvPr id="221" name="logo_wiki_small.png" descr="logo_wiki_sm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341" y="5742516"/>
            <a:ext cx="6028098" cy="14091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url-4.png" descr="url-4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910513" y="3615763"/>
            <a:ext cx="3798863" cy="2138620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pic>
        <p:nvPicPr>
          <p:cNvPr id="224" name="brainstorm.png" descr="brainstorm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7247" y="2614424"/>
            <a:ext cx="5808349" cy="62649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reprocessing Tool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Preprocessing Tools</a:t>
            </a:r>
          </a:p>
        </p:txBody>
      </p:sp>
      <p:sp>
        <p:nvSpPr>
          <p:cNvPr id="227" name="Python &gt;=3.8:…"/>
          <p:cNvSpPr txBox="1">
            <a:spLocks noGrp="1"/>
          </p:cNvSpPr>
          <p:nvPr>
            <p:ph type="body" idx="1"/>
          </p:nvPr>
        </p:nvSpPr>
        <p:spPr>
          <a:xfrm>
            <a:off x="1409700" y="3098800"/>
            <a:ext cx="15355690" cy="9296400"/>
          </a:xfrm>
          <a:prstGeom prst="rect">
            <a:avLst/>
          </a:prstGeom>
        </p:spPr>
        <p:txBody>
          <a:bodyPr/>
          <a:lstStyle/>
          <a:p>
            <a:r>
              <a:rPr b="1"/>
              <a:t>Python</a:t>
            </a:r>
            <a:r>
              <a:t> &gt;=3.8:</a:t>
            </a:r>
          </a:p>
          <a:p>
            <a:pPr lvl="1"/>
            <a:r>
              <a:rPr b="1"/>
              <a:t>Miniconda</a:t>
            </a:r>
            <a:r>
              <a:t> - https://docs.conda.io/projects/miniconda/en/latest/</a:t>
            </a:r>
          </a:p>
          <a:p>
            <a:pPr lvl="1"/>
            <a:r>
              <a:rPr b="1"/>
              <a:t>Pycharm Community Edition</a:t>
            </a:r>
            <a:r>
              <a:t> - https://www.jetbrains.com/pycharm/download/</a:t>
            </a:r>
          </a:p>
          <a:p>
            <a:pPr lvl="1"/>
            <a:r>
              <a:rPr b="1"/>
              <a:t>MNE</a:t>
            </a:r>
            <a:r>
              <a:t> - https://github.com/mne-tools/mne-python</a:t>
            </a:r>
          </a:p>
        </p:txBody>
      </p:sp>
      <p:pic>
        <p:nvPicPr>
          <p:cNvPr id="228" name="anaconda-logo.png" descr="anaconda-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4063" y="5418215"/>
            <a:ext cx="1765378" cy="17653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url-2.png" descr="url-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74063" y="7881520"/>
            <a:ext cx="1765378" cy="176537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mne_logo_dark.pdf" descr="mne_logo_dark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1263" y="10071562"/>
            <a:ext cx="3578461" cy="16774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unknown.jpg" descr="unknow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140" y="4100559"/>
            <a:ext cx="1409166" cy="1409166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 Brief Python Asid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 Brief Python Aside</a:t>
            </a:r>
          </a:p>
        </p:txBody>
      </p:sp>
      <p:sp>
        <p:nvSpPr>
          <p:cNvPr id="235" name="Python is a programming language and ha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6700" indent="-266700" defTabSz="346709">
              <a:spcBef>
                <a:spcPts val="2400"/>
              </a:spcBef>
              <a:defRPr sz="2016"/>
            </a:pPr>
            <a:r>
              <a:t>Python is a programming language and has:</a:t>
            </a:r>
          </a:p>
          <a:p>
            <a:pPr marL="533400" lvl="1" indent="-266700" defTabSz="346709">
              <a:spcBef>
                <a:spcPts val="2400"/>
              </a:spcBef>
              <a:defRPr sz="2016"/>
            </a:pPr>
            <a:r>
              <a:rPr b="1"/>
              <a:t>Variables</a:t>
            </a:r>
            <a:r>
              <a:t> - store information under a name</a:t>
            </a:r>
          </a:p>
          <a:p>
            <a:pPr marL="800099" lvl="2" indent="-266700" defTabSz="346709">
              <a:spcBef>
                <a:spcPts val="2400"/>
              </a:spcBef>
              <a:defRPr sz="2016" i="1"/>
            </a:pPr>
            <a:r>
              <a:t>my_var_can = integers, strings, lists, arrays, </a:t>
            </a:r>
            <a:r>
              <a:rPr i="0"/>
              <a:t>other variables, pretty much anything</a:t>
            </a:r>
          </a:p>
          <a:p>
            <a:pPr marL="533400" lvl="1" indent="-266700" defTabSz="346709">
              <a:spcBef>
                <a:spcPts val="2400"/>
              </a:spcBef>
              <a:defRPr sz="2016"/>
            </a:pPr>
            <a:r>
              <a:rPr b="1"/>
              <a:t>Maths</a:t>
            </a:r>
            <a:r>
              <a:t> - it’s a big fancy calculator</a:t>
            </a:r>
          </a:p>
          <a:p>
            <a:pPr marL="800099" lvl="2" indent="-266700" defTabSz="346709">
              <a:spcBef>
                <a:spcPts val="2400"/>
              </a:spcBef>
              <a:defRPr sz="2016" i="1"/>
            </a:pPr>
            <a:r>
              <a:t>+, -, *, /, **, math.sqrt()</a:t>
            </a:r>
            <a:endParaRPr i="0"/>
          </a:p>
          <a:p>
            <a:pPr marL="533400" lvl="1" indent="-266700" defTabSz="346709">
              <a:spcBef>
                <a:spcPts val="2400"/>
              </a:spcBef>
              <a:defRPr sz="2016"/>
            </a:pPr>
            <a:r>
              <a:rPr b="1"/>
              <a:t>Logic</a:t>
            </a:r>
            <a:r>
              <a:t> - do a thing if the right conditions are met</a:t>
            </a:r>
          </a:p>
          <a:p>
            <a:pPr marL="800099" lvl="2" indent="-266700" defTabSz="346709">
              <a:spcBef>
                <a:spcPts val="2400"/>
              </a:spcBef>
              <a:defRPr sz="2016" i="1"/>
            </a:pPr>
            <a:r>
              <a:t>if, elif, else</a:t>
            </a:r>
          </a:p>
          <a:p>
            <a:pPr marL="533400" lvl="1" indent="-266700" defTabSz="346709">
              <a:spcBef>
                <a:spcPts val="2400"/>
              </a:spcBef>
              <a:defRPr sz="2016"/>
            </a:pPr>
            <a:r>
              <a:rPr b="1"/>
              <a:t>Loops</a:t>
            </a:r>
            <a:r>
              <a:t> - do a thing multiple times</a:t>
            </a:r>
          </a:p>
          <a:p>
            <a:pPr marL="800099" lvl="2" indent="-266700" defTabSz="346709">
              <a:spcBef>
                <a:spcPts val="2400"/>
              </a:spcBef>
              <a:defRPr sz="2016" i="1"/>
            </a:pPr>
            <a:r>
              <a:t>for, while</a:t>
            </a:r>
          </a:p>
          <a:p>
            <a:pPr marL="533400" lvl="1" indent="-266700" defTabSz="346709">
              <a:spcBef>
                <a:spcPts val="2400"/>
              </a:spcBef>
              <a:defRPr sz="2016"/>
            </a:pPr>
            <a:r>
              <a:rPr b="1"/>
              <a:t>Functions</a:t>
            </a:r>
            <a:r>
              <a:t> - reuse the same bit of code in different places without writing it all out again</a:t>
            </a:r>
          </a:p>
          <a:p>
            <a:pPr marL="800099" lvl="2" indent="-266700" defTabSz="346709">
              <a:spcBef>
                <a:spcPts val="2400"/>
              </a:spcBef>
              <a:defRPr sz="2016" i="1"/>
            </a:pPr>
            <a:r>
              <a:t>def(some, arguments), return</a:t>
            </a:r>
          </a:p>
          <a:p>
            <a:pPr marL="533400" lvl="1" indent="-266700" defTabSz="346709">
              <a:spcBef>
                <a:spcPts val="2400"/>
              </a:spcBef>
              <a:defRPr sz="2016"/>
            </a:pPr>
            <a:r>
              <a:rPr b="1"/>
              <a:t>Modules</a:t>
            </a:r>
            <a:r>
              <a:t> - reuse you own and other people’s scripts </a:t>
            </a:r>
          </a:p>
          <a:p>
            <a:pPr marL="800099" lvl="2" indent="-266700" defTabSz="346709">
              <a:spcBef>
                <a:spcPts val="2400"/>
              </a:spcBef>
              <a:defRPr sz="2016" i="1"/>
            </a:pPr>
            <a:r>
              <a:t>import</a:t>
            </a:r>
          </a:p>
          <a:p>
            <a:pPr marL="800099" lvl="2" indent="-266700" defTabSz="346709">
              <a:spcBef>
                <a:spcPts val="2400"/>
              </a:spcBef>
              <a:defRPr sz="2016" i="1"/>
            </a:pPr>
            <a:r>
              <a:t>“Yo dawg, I heard you like code so we loaded code into your code so you can run code while you code”</a:t>
            </a:r>
          </a:p>
          <a:p>
            <a:pPr marL="266700" indent="-266700" defTabSz="346709">
              <a:spcBef>
                <a:spcPts val="2400"/>
              </a:spcBef>
              <a:defRPr sz="2016"/>
            </a:pPr>
            <a:r>
              <a:t>https://www.w3schools.com/python/</a:t>
            </a:r>
          </a:p>
        </p:txBody>
      </p:sp>
      <p:pic>
        <p:nvPicPr>
          <p:cNvPr id="236" name="unknown.jpg" descr="unknown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4006" y="454841"/>
            <a:ext cx="2362201" cy="2362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EEGpykit Module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11088"/>
            </a:lvl1pPr>
          </a:lstStyle>
          <a:p>
            <a:r>
              <a:t>EEGpykit Module Requirements</a:t>
            </a:r>
          </a:p>
        </p:txBody>
      </p:sp>
      <p:graphicFrame>
        <p:nvGraphicFramePr>
          <p:cNvPr id="240" name="Table"/>
          <p:cNvGraphicFramePr/>
          <p:nvPr/>
        </p:nvGraphicFramePr>
        <p:xfrm>
          <a:off x="7429500" y="3098800"/>
          <a:ext cx="9525000" cy="9311640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317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7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49400"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Module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Suggested Version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  <a:sym typeface="Helvetica Neue"/>
                        </a:rPr>
                        <a:t>Notes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1.1.1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mne-faster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1.1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numpy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1.23.3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issues when using in conda environment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scikit-learn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1.1.2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49400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pandas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3200">
                          <a:sym typeface="Helvetica Neue"/>
                        </a:rPr>
                        <a:t>1.5.0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3200">
                          <a:sym typeface="Helvetica Neue"/>
                        </a:defRPr>
                      </a:pPr>
                      <a:endParaRPr/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reating a Python Environ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Creating a Python Environment</a:t>
            </a:r>
          </a:p>
        </p:txBody>
      </p:sp>
      <p:pic>
        <p:nvPicPr>
          <p:cNvPr id="243" name="pycharm1.PNG" descr="pycharm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752" y="2361098"/>
            <a:ext cx="19330496" cy="10873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4024293">
            <a:off x="17271151" y="4662756"/>
            <a:ext cx="1210177" cy="352234"/>
          </a:xfrm>
          <a:prstGeom prst="rect">
            <a:avLst/>
          </a:prstGeom>
        </p:spPr>
      </p:pic>
      <p:pic>
        <p:nvPicPr>
          <p:cNvPr id="246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2733755" y="3035908"/>
            <a:ext cx="1064553" cy="3522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re-preprocess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Pre-preprocessing</a:t>
            </a:r>
          </a:p>
        </p:txBody>
      </p:sp>
      <p:sp>
        <p:nvSpPr>
          <p:cNvPr id="250" name="EEGTraining_Sessions.py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247610" cy="9296400"/>
          </a:xfrm>
          <a:prstGeom prst="rect">
            <a:avLst/>
          </a:prstGeom>
        </p:spPr>
        <p:txBody>
          <a:bodyPr/>
          <a:lstStyle/>
          <a:p>
            <a:r>
              <a:t>EEGTraining_Sessions.py</a:t>
            </a:r>
          </a:p>
          <a:p>
            <a:pPr lvl="1"/>
            <a:r>
              <a:t>Used to create labelled event file from behavioural data + trigger files</a:t>
            </a:r>
          </a:p>
          <a:p>
            <a:pPr lvl="2"/>
            <a:r>
              <a:t>Columns: label, event time</a:t>
            </a:r>
          </a:p>
          <a:p>
            <a:r>
              <a:t>Will be used to label Epochs</a:t>
            </a:r>
          </a:p>
        </p:txBody>
      </p:sp>
      <p:pic>
        <p:nvPicPr>
          <p:cNvPr id="251" name="Screenshot 2023-10-06 at 3.50.09 pm.png" descr="Screenshot 2023-10-06 at 3.50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933" y="0"/>
            <a:ext cx="4534371" cy="13716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Content Placeholder 4" descr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9849" y="3761713"/>
            <a:ext cx="2492042" cy="6437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Screenshot 2023-10-06 at 3.07.40 pm.png" descr="Screenshot 2023-10-06 at 3.07.40 p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33225" y="3739266"/>
            <a:ext cx="4534372" cy="6482062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+"/>
          <p:cNvSpPr txBox="1"/>
          <p:nvPr/>
        </p:nvSpPr>
        <p:spPr>
          <a:xfrm>
            <a:off x="13824052" y="6453784"/>
            <a:ext cx="48006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+</a:t>
            </a:r>
          </a:p>
        </p:txBody>
      </p:sp>
      <p:sp>
        <p:nvSpPr>
          <p:cNvPr id="255" name="="/>
          <p:cNvSpPr txBox="1"/>
          <p:nvPr/>
        </p:nvSpPr>
        <p:spPr>
          <a:xfrm>
            <a:off x="18764352" y="6453784"/>
            <a:ext cx="48006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=</a:t>
            </a:r>
          </a:p>
        </p:txBody>
      </p:sp>
      <p:sp>
        <p:nvSpPr>
          <p:cNvPr id="256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MNE Terminolog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FFFF"/>
                </a:solidFill>
              </a:rPr>
              <a:t>MNE </a:t>
            </a:r>
            <a:r>
              <a:t>Terminology</a:t>
            </a:r>
          </a:p>
        </p:txBody>
      </p:sp>
      <p:sp>
        <p:nvSpPr>
          <p:cNvPr id="259" name="Object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Objects:</a:t>
            </a:r>
          </a:p>
          <a:p>
            <a:pPr lvl="1"/>
            <a:r>
              <a:t>Raw - continuous EEG recording.</a:t>
            </a:r>
          </a:p>
          <a:p>
            <a:pPr lvl="1"/>
            <a:r>
              <a:t>Epoch - raw data split into pieces time locked to event.</a:t>
            </a:r>
          </a:p>
          <a:p>
            <a:pPr lvl="1"/>
            <a:r>
              <a:t>Evoked - average of multiple epochs.</a:t>
            </a:r>
          </a:p>
        </p:txBody>
      </p:sp>
      <p:pic>
        <p:nvPicPr>
          <p:cNvPr id="260" name="mne_logo_dark.pdf" descr="mne_logo_dark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899" y="929509"/>
            <a:ext cx="3190851" cy="149572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0663" y="3885877"/>
            <a:ext cx="4013523" cy="4013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1722" y="9589708"/>
            <a:ext cx="6142079" cy="3224592"/>
          </a:xfrm>
          <a:prstGeom prst="rect">
            <a:avLst/>
          </a:prstGeom>
          <a:ln w="12700">
            <a:miter lim="400000"/>
          </a:ln>
        </p:spPr>
      </p:pic>
      <p:sp>
        <p:nvSpPr>
          <p:cNvPr id="26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itle 1"/>
          <p:cNvSpPr txBox="1">
            <a:spLocks noGrp="1"/>
          </p:cNvSpPr>
          <p:nvPr>
            <p:ph type="title"/>
          </p:nvPr>
        </p:nvSpPr>
        <p:spPr>
          <a:xfrm>
            <a:off x="3048000" y="812800"/>
            <a:ext cx="18288000" cy="4775200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r>
              <a:t>Automatic EEG Preprocessing with FASTER and MNE</a:t>
            </a:r>
          </a:p>
        </p:txBody>
      </p:sp>
      <p:sp>
        <p:nvSpPr>
          <p:cNvPr id="266" name="Subtitle 2"/>
          <p:cNvSpPr txBox="1">
            <a:spLocks noGrp="1"/>
          </p:cNvSpPr>
          <p:nvPr>
            <p:ph type="body" sz="quarter" idx="1"/>
          </p:nvPr>
        </p:nvSpPr>
        <p:spPr>
          <a:xfrm>
            <a:off x="3048000" y="5548314"/>
            <a:ext cx="18288000" cy="3311522"/>
          </a:xfrm>
          <a:prstGeom prst="rect">
            <a:avLst/>
          </a:prstGeom>
        </p:spPr>
        <p:txBody>
          <a:bodyPr/>
          <a:lstStyle/>
          <a:p>
            <a:r>
              <a:t>Lyndon Rakusen</a:t>
            </a:r>
          </a:p>
        </p:txBody>
      </p:sp>
      <p:pic>
        <p:nvPicPr>
          <p:cNvPr id="267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6858000"/>
            <a:ext cx="18288000" cy="6400800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19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Our Datasets/Projec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Datasets/Projects</a:t>
            </a:r>
          </a:p>
        </p:txBody>
      </p:sp>
      <p:sp>
        <p:nvSpPr>
          <p:cNvPr id="163" name="Mammography EEG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Mammography EEG </a:t>
            </a:r>
          </a:p>
          <a:p>
            <a:pPr lvl="1"/>
            <a:r>
              <a:t>Radiologists</a:t>
            </a:r>
          </a:p>
          <a:p>
            <a:pPr lvl="1"/>
            <a:r>
              <a:t>Naives Training</a:t>
            </a:r>
          </a:p>
          <a:p>
            <a:r>
              <a:t>Attentional Blink EEG</a:t>
            </a:r>
          </a:p>
          <a:p>
            <a:pPr lvl="1"/>
            <a:r>
              <a:t>Dots</a:t>
            </a:r>
          </a:p>
          <a:p>
            <a:pPr lvl="1"/>
            <a:r>
              <a:t>Scenes</a:t>
            </a:r>
          </a:p>
        </p:txBody>
      </p:sp>
      <p:pic>
        <p:nvPicPr>
          <p:cNvPr id="164" name="practice_right_red_8.png" descr="practice_right_red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1901" y="8171145"/>
            <a:ext cx="4992584" cy="4992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SANL66.jpg" descr="SANL66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4976" y="8171145"/>
            <a:ext cx="4992583" cy="4992584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67" name="N7.png" descr="N7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5259146" y="3781256"/>
            <a:ext cx="3182746" cy="39172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Read, resample, and bandpass raw</a:t>
            </a:r>
          </a:p>
        </p:txBody>
      </p:sp>
      <p:sp>
        <p:nvSpPr>
          <p:cNvPr id="271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Bandpass (iir): 0.5 Hz – 40 Hz</a:t>
            </a:r>
          </a:p>
          <a:p>
            <a:r>
              <a:t>Sample rate: 1000 Hz to 200 Hz</a:t>
            </a:r>
          </a:p>
          <a:p>
            <a:pPr marL="914400" lvl="1" indent="-457200"/>
            <a:r>
              <a:t>(upper limit of activity is ~100 Hz)</a:t>
            </a:r>
          </a:p>
          <a:p>
            <a:r>
              <a:t>Add montage</a:t>
            </a:r>
          </a:p>
        </p:txBody>
      </p:sp>
      <p:pic>
        <p:nvPicPr>
          <p:cNvPr id="27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376" y="3138222"/>
            <a:ext cx="10334625" cy="10334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8182677"/>
            <a:ext cx="4453824" cy="445382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20</a:t>
            </a:fld>
            <a:endParaRPr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Read, resample, and bandpass raw</a:t>
            </a:r>
          </a:p>
        </p:txBody>
      </p:sp>
      <p:sp>
        <p:nvSpPr>
          <p:cNvPr id="277" name="Content Placeholder 2"/>
          <p:cNvSpPr txBox="1">
            <a:spLocks noGrp="1"/>
          </p:cNvSpPr>
          <p:nvPr>
            <p:ph type="body" sz="half" idx="1"/>
          </p:nvPr>
        </p:nvSpPr>
        <p:spPr>
          <a:xfrm>
            <a:off x="1676400" y="3651250"/>
            <a:ext cx="11817794" cy="8702676"/>
          </a:xfrm>
          <a:prstGeom prst="rect">
            <a:avLst/>
          </a:prstGeom>
        </p:spPr>
        <p:txBody>
          <a:bodyPr/>
          <a:lstStyle/>
          <a:p>
            <a:r>
              <a:t>Bandpass (iir): 0.5 Hz – 40 Hz</a:t>
            </a:r>
          </a:p>
          <a:p>
            <a:r>
              <a:t>Sample rate: 1000 Hz to 200 Hz</a:t>
            </a:r>
          </a:p>
          <a:p>
            <a:pPr marL="914400" lvl="1" indent="-457200"/>
            <a:r>
              <a:t>(upper limit of activity is ~100 Hz)</a:t>
            </a:r>
          </a:p>
          <a:p>
            <a:r>
              <a:t>Add montage</a:t>
            </a:r>
          </a:p>
        </p:txBody>
      </p:sp>
      <p:pic>
        <p:nvPicPr>
          <p:cNvPr id="278" name="Picture 5" descr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8182677"/>
            <a:ext cx="4453824" cy="44538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9376" y="3259797"/>
            <a:ext cx="10334625" cy="10334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icture 2" descr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83806" y="3138222"/>
            <a:ext cx="10577780" cy="10577779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21</a:t>
            </a:fld>
            <a:endParaRPr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Frequencies &amp; Sampl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Frequencies &amp; Sampling</a:t>
            </a:r>
          </a:p>
        </p:txBody>
      </p:sp>
      <p:pic>
        <p:nvPicPr>
          <p:cNvPr id="284" name="100hz.png" descr="100hz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278" y="5607440"/>
            <a:ext cx="7723578" cy="7731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Triangle Triangle" descr="Triangle Triangl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4668594">
            <a:off x="7963698" y="4055928"/>
            <a:ext cx="9729057" cy="7747845"/>
          </a:xfrm>
          <a:prstGeom prst="rect">
            <a:avLst/>
          </a:prstGeom>
        </p:spPr>
      </p:pic>
      <p:pic>
        <p:nvPicPr>
          <p:cNvPr id="287" name="100hz_zoom.png" descr="100hz_zoo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9622" y="1271734"/>
            <a:ext cx="10110634" cy="101203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Split into Epochs with custom </a:t>
            </a:r>
            <a:br/>
            <a:r>
              <a:t>events</a:t>
            </a:r>
          </a:p>
        </p:txBody>
      </p:sp>
      <p:pic>
        <p:nvPicPr>
          <p:cNvPr id="290" name="Content Placeholder 4" descr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651" y="279962"/>
            <a:ext cx="5093153" cy="131560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6" descr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3966" y="206062"/>
            <a:ext cx="4641037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Content Placeholder 2"/>
          <p:cNvSpPr txBox="1"/>
          <p:nvPr/>
        </p:nvSpPr>
        <p:spPr>
          <a:xfrm>
            <a:off x="1767839" y="3651250"/>
            <a:ext cx="20848321" cy="8702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91439" bIns="91439">
            <a:normAutofit/>
          </a:bodyPr>
          <a:lstStyle/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t>For </a:t>
            </a:r>
            <a:r>
              <a:rPr b="1"/>
              <a:t>Attentional Blink EEG</a:t>
            </a:r>
            <a:r>
              <a:t>:</a:t>
            </a:r>
          </a:p>
          <a:p>
            <a:pPr marL="914400" lvl="1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t>Baseline (-200ms)</a:t>
            </a:r>
          </a:p>
          <a:p>
            <a:pPr marL="914400" lvl="1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t>Event &amp; Baseline end (0ms)</a:t>
            </a:r>
          </a:p>
          <a:p>
            <a:pPr marL="914400" lvl="1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t>Epoch end (+800ms) </a:t>
            </a:r>
          </a:p>
          <a:p>
            <a:pPr marL="457200" indent="-457200" defTabSz="1828800">
              <a:lnSpc>
                <a:spcPct val="90000"/>
              </a:lnSpc>
              <a:spcBef>
                <a:spcPts val="2000"/>
              </a:spcBef>
              <a:buSzPct val="100000"/>
              <a:buFont typeface="Arial"/>
              <a:buChar char="•"/>
              <a:defRPr sz="5600">
                <a:latin typeface="Calibri"/>
                <a:ea typeface="Calibri"/>
                <a:cs typeface="Calibri"/>
                <a:sym typeface="Calibri"/>
              </a:defRPr>
            </a:pPr>
            <a:r>
              <a:t>Set EEG reference (average)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23</a:t>
            </a:fld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Power Spectral Density (PSD) of Epochs Before </a:t>
            </a:r>
          </a:p>
        </p:txBody>
      </p:sp>
      <p:sp>
        <p:nvSpPr>
          <p:cNvPr id="296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3086100"/>
            <a:ext cx="21590000" cy="754380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24</a:t>
            </a:fld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Evoked Before</a:t>
            </a:r>
          </a:p>
        </p:txBody>
      </p:sp>
      <p:pic>
        <p:nvPicPr>
          <p:cNvPr id="30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08" y="3651251"/>
            <a:ext cx="16268091" cy="8540749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25</a:t>
            </a:fld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The FASTER Protocol</a:t>
            </a:r>
          </a:p>
        </p:txBody>
      </p:sp>
      <p:sp>
        <p:nvSpPr>
          <p:cNvPr id="305" name="Content Placeholder 2"/>
          <p:cNvSpPr txBox="1">
            <a:spLocks noGrp="1"/>
          </p:cNvSpPr>
          <p:nvPr>
            <p:ph type="body" idx="1"/>
          </p:nvPr>
        </p:nvSpPr>
        <p:spPr>
          <a:xfrm>
            <a:off x="1676400" y="2817340"/>
            <a:ext cx="16065500" cy="9536587"/>
          </a:xfrm>
          <a:prstGeom prst="rect">
            <a:avLst/>
          </a:prstGeom>
        </p:spPr>
        <p:txBody>
          <a:bodyPr/>
          <a:lstStyle/>
          <a:p>
            <a:pPr marL="443484" indent="-443484" defTabSz="1773936">
              <a:lnSpc>
                <a:spcPct val="72000"/>
              </a:lnSpc>
              <a:spcBef>
                <a:spcPts val="1900"/>
              </a:spcBef>
              <a:defRPr sz="4462"/>
            </a:pPr>
            <a:r>
              <a:t>Step 1: mark bad channels</a:t>
            </a:r>
          </a:p>
          <a:p>
            <a:pPr marL="886968" lvl="1" indent="-443484" defTabSz="1773936">
              <a:lnSpc>
                <a:spcPct val="72000"/>
              </a:lnSpc>
              <a:spcBef>
                <a:spcPts val="900"/>
              </a:spcBef>
              <a:defRPr sz="3880"/>
            </a:pPr>
            <a:r>
              <a:t>Variance, correlation, hurst, kurtosis, line noise</a:t>
            </a:r>
          </a:p>
          <a:p>
            <a:pPr marL="886968" lvl="1" indent="-443484" defTabSz="1773936">
              <a:lnSpc>
                <a:spcPct val="72000"/>
              </a:lnSpc>
              <a:spcBef>
                <a:spcPts val="900"/>
              </a:spcBef>
              <a:defRPr sz="3880"/>
            </a:pPr>
            <a:r>
              <a:t>Interpolate</a:t>
            </a:r>
          </a:p>
          <a:p>
            <a:pPr marL="443484" indent="-443484" defTabSz="1773936">
              <a:lnSpc>
                <a:spcPct val="72000"/>
              </a:lnSpc>
              <a:spcBef>
                <a:spcPts val="1900"/>
              </a:spcBef>
              <a:defRPr sz="4462"/>
            </a:pPr>
            <a:r>
              <a:t>Step 2: mark bad epochs</a:t>
            </a:r>
          </a:p>
          <a:p>
            <a:pPr marL="886968" lvl="1" indent="-443484" defTabSz="1773936">
              <a:lnSpc>
                <a:spcPct val="72000"/>
              </a:lnSpc>
              <a:spcBef>
                <a:spcPts val="900"/>
              </a:spcBef>
              <a:defRPr sz="3880"/>
            </a:pPr>
            <a:r>
              <a:t>Amplitude, deviation, variance</a:t>
            </a:r>
          </a:p>
          <a:p>
            <a:pPr marL="886968" lvl="1" indent="-443484" defTabSz="1773936">
              <a:lnSpc>
                <a:spcPct val="72000"/>
              </a:lnSpc>
              <a:spcBef>
                <a:spcPts val="900"/>
              </a:spcBef>
              <a:defRPr sz="3880"/>
            </a:pPr>
            <a:r>
              <a:t>Drop</a:t>
            </a:r>
          </a:p>
          <a:p>
            <a:pPr marL="443484" indent="-443484" defTabSz="1773936">
              <a:lnSpc>
                <a:spcPct val="72000"/>
              </a:lnSpc>
              <a:spcBef>
                <a:spcPts val="1900"/>
              </a:spcBef>
              <a:defRPr sz="4462"/>
            </a:pPr>
            <a:r>
              <a:t>Step 3: mark bad ICA components</a:t>
            </a:r>
          </a:p>
          <a:p>
            <a:pPr marL="886968" lvl="1" indent="-443484" defTabSz="1773936">
              <a:lnSpc>
                <a:spcPct val="72000"/>
              </a:lnSpc>
              <a:spcBef>
                <a:spcPts val="900"/>
              </a:spcBef>
              <a:defRPr sz="3880"/>
            </a:pPr>
            <a:r>
              <a:t>EOG</a:t>
            </a:r>
          </a:p>
          <a:p>
            <a:pPr marL="886968" lvl="1" indent="-443484" defTabSz="1773936">
              <a:lnSpc>
                <a:spcPct val="72000"/>
              </a:lnSpc>
              <a:spcBef>
                <a:spcPts val="900"/>
              </a:spcBef>
              <a:defRPr sz="3880"/>
            </a:pPr>
            <a:r>
              <a:t>Subtract</a:t>
            </a:r>
          </a:p>
          <a:p>
            <a:pPr marL="443484" indent="-443484" defTabSz="1773936">
              <a:lnSpc>
                <a:spcPct val="72000"/>
              </a:lnSpc>
              <a:spcBef>
                <a:spcPts val="1900"/>
              </a:spcBef>
              <a:defRPr sz="4462"/>
            </a:pPr>
            <a:r>
              <a:t>Step 4: mark bad channels for each epoch</a:t>
            </a:r>
          </a:p>
          <a:p>
            <a:pPr marL="886968" lvl="1" indent="-443484" defTabSz="1773936">
              <a:lnSpc>
                <a:spcPct val="72000"/>
              </a:lnSpc>
              <a:spcBef>
                <a:spcPts val="900"/>
              </a:spcBef>
              <a:defRPr sz="3880"/>
            </a:pPr>
            <a:r>
              <a:t>Amplitude, deviation, variance, median gradient, line noise</a:t>
            </a:r>
          </a:p>
          <a:p>
            <a:pPr marL="886968" lvl="1" indent="-443484" defTabSz="1773936">
              <a:lnSpc>
                <a:spcPct val="72000"/>
              </a:lnSpc>
              <a:spcBef>
                <a:spcPts val="900"/>
              </a:spcBef>
              <a:defRPr sz="3880"/>
            </a:pPr>
            <a:r>
              <a:t>Interpolate</a:t>
            </a:r>
          </a:p>
          <a:p>
            <a:pPr marL="443484" indent="-443484" defTabSz="1773936">
              <a:lnSpc>
                <a:spcPct val="72000"/>
              </a:lnSpc>
              <a:spcBef>
                <a:spcPts val="1900"/>
              </a:spcBef>
              <a:defRPr sz="4462"/>
            </a:pPr>
            <a:endParaRPr/>
          </a:p>
          <a:p>
            <a:pPr marL="443484" indent="-443484" defTabSz="1773936">
              <a:lnSpc>
                <a:spcPct val="72000"/>
              </a:lnSpc>
              <a:spcBef>
                <a:spcPts val="1900"/>
              </a:spcBef>
              <a:defRPr sz="4462"/>
            </a:pPr>
            <a:r>
              <a:t>Extra step 40Hz FIR filter</a:t>
            </a:r>
          </a:p>
          <a:p>
            <a:pPr marL="443484" indent="-443484" defTabSz="1773936">
              <a:lnSpc>
                <a:spcPct val="72000"/>
              </a:lnSpc>
              <a:spcBef>
                <a:spcPts val="1900"/>
              </a:spcBef>
              <a:defRPr sz="2716"/>
            </a:pPr>
            <a:r>
              <a:t>https://www.sciencedirect.com/science/article/pii/S0165027010003894</a:t>
            </a:r>
          </a:p>
        </p:txBody>
      </p:sp>
      <p:pic>
        <p:nvPicPr>
          <p:cNvPr id="30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1261" y="0"/>
            <a:ext cx="6642101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26</a:t>
            </a:fld>
            <a:endParaRPr/>
          </a:p>
        </p:txBody>
      </p:sp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Power Spectral Density (PSD) of Epochs Before </a:t>
            </a:r>
          </a:p>
        </p:txBody>
      </p:sp>
      <p:sp>
        <p:nvSpPr>
          <p:cNvPr id="310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1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3086100"/>
            <a:ext cx="21590000" cy="7543800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27</a:t>
            </a:fld>
            <a:endParaRPr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Power Spectral Density (PSD) of Epochs After</a:t>
            </a:r>
          </a:p>
        </p:txBody>
      </p:sp>
      <p:sp>
        <p:nvSpPr>
          <p:cNvPr id="315" name="Content Placeholder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16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000" y="3086100"/>
            <a:ext cx="21590000" cy="7543800"/>
          </a:xfrm>
          <a:prstGeom prst="rect">
            <a:avLst/>
          </a:prstGeom>
          <a:ln w="12700">
            <a:miter lim="400000"/>
          </a:ln>
        </p:spPr>
      </p:pic>
      <p:sp>
        <p:nvSpPr>
          <p:cNvPr id="31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28</a:t>
            </a:fld>
            <a:endParaRPr/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Evoked Before</a:t>
            </a:r>
          </a:p>
        </p:txBody>
      </p:sp>
      <p:pic>
        <p:nvPicPr>
          <p:cNvPr id="320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08" y="3651251"/>
            <a:ext cx="16268091" cy="8540749"/>
          </a:xfrm>
          <a:prstGeom prst="rect">
            <a:avLst/>
          </a:prstGeom>
          <a:ln w="12700">
            <a:miter lim="400000"/>
          </a:ln>
        </p:spPr>
      </p:pic>
      <p:sp>
        <p:nvSpPr>
          <p:cNvPr id="3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29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Mammography EEG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Mammography EEG Design</a:t>
            </a:r>
          </a:p>
        </p:txBody>
      </p:sp>
      <p:sp>
        <p:nvSpPr>
          <p:cNvPr id="170" name="400 trials total (+30 practice)…"/>
          <p:cNvSpPr txBox="1">
            <a:spLocks noGrp="1"/>
          </p:cNvSpPr>
          <p:nvPr>
            <p:ph type="body" sz="half" idx="1"/>
          </p:nvPr>
        </p:nvSpPr>
        <p:spPr>
          <a:xfrm>
            <a:off x="1689100" y="3098800"/>
            <a:ext cx="12635258" cy="9296400"/>
          </a:xfrm>
          <a:prstGeom prst="rect">
            <a:avLst/>
          </a:prstGeom>
        </p:spPr>
        <p:txBody>
          <a:bodyPr/>
          <a:lstStyle/>
          <a:p>
            <a:pPr marL="463550" indent="-463550" defTabSz="602615">
              <a:spcBef>
                <a:spcPts val="4300"/>
              </a:spcBef>
              <a:defRPr sz="3504"/>
            </a:pPr>
            <a:r>
              <a:t>400 trials total (+30 practice)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Four different kinds of mammogram stimulus:</a:t>
            </a:r>
          </a:p>
          <a:p>
            <a:pPr marL="927100" lvl="1" indent="-463550" defTabSz="602615">
              <a:spcBef>
                <a:spcPts val="4300"/>
              </a:spcBef>
              <a:defRPr sz="3504"/>
            </a:pPr>
            <a:r>
              <a:t>160 Normal (no cancer)</a:t>
            </a:r>
          </a:p>
          <a:p>
            <a:pPr marL="927100" lvl="1" indent="-463550" defTabSz="602615">
              <a:spcBef>
                <a:spcPts val="4300"/>
              </a:spcBef>
              <a:defRPr sz="3504"/>
            </a:pPr>
            <a:r>
              <a:t>60 Obvious</a:t>
            </a:r>
          </a:p>
          <a:p>
            <a:pPr marL="927100" lvl="1" indent="-463550" defTabSz="602615">
              <a:spcBef>
                <a:spcPts val="4300"/>
              </a:spcBef>
              <a:defRPr sz="3504"/>
            </a:pPr>
            <a:r>
              <a:t>60 Subtle</a:t>
            </a:r>
          </a:p>
          <a:p>
            <a:pPr marL="927100" lvl="1" indent="-463550" defTabSz="602615">
              <a:spcBef>
                <a:spcPts val="4300"/>
              </a:spcBef>
              <a:defRPr sz="3504"/>
            </a:pPr>
            <a:r>
              <a:t>120 Global (Prior/Contralateral)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Each trial consists of a </a:t>
            </a:r>
            <a:r>
              <a:rPr b="1"/>
              <a:t>unilateral</a:t>
            </a:r>
            <a:r>
              <a:t> mammogram for 500 ms, a mask for 500 ms, a response window of 2 seconds, and a jittered ISI between 1 and 2 seconds.</a:t>
            </a:r>
          </a:p>
          <a:p>
            <a:pPr marL="463550" indent="-463550" defTabSz="602615">
              <a:spcBef>
                <a:spcPts val="4300"/>
              </a:spcBef>
              <a:defRPr sz="3504"/>
            </a:pPr>
            <a:r>
              <a:t>Participant responded Abnormal or Normal (yes or no)</a:t>
            </a:r>
          </a:p>
        </p:txBody>
      </p:sp>
      <p:pic>
        <p:nvPicPr>
          <p:cNvPr id="171" name="P4.png" descr="P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8102" y="7795517"/>
            <a:ext cx="3182746" cy="3917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N7.png" descr="N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259146" y="3781256"/>
            <a:ext cx="3182746" cy="39172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AC4.png" descr="AC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8102" y="3803596"/>
            <a:ext cx="3182746" cy="3917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AD103.png" descr="AD10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59146" y="7795517"/>
            <a:ext cx="3182746" cy="3917227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Evoked After</a:t>
            </a:r>
          </a:p>
        </p:txBody>
      </p:sp>
      <p:pic>
        <p:nvPicPr>
          <p:cNvPr id="324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06" y="3651250"/>
            <a:ext cx="16268094" cy="854075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22203052" y="12802235"/>
            <a:ext cx="504548" cy="55118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9" tIns="91439" rIns="91439" bIns="91439" anchor="ctr"/>
          <a:lstStyle>
            <a:lvl1pPr algn="r" defTabSz="1828800">
              <a:defRPr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30</a:t>
            </a:fld>
            <a:endParaRPr/>
          </a:p>
        </p:txBody>
      </p: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tar"/>
          <p:cNvSpPr/>
          <p:nvPr/>
        </p:nvSpPr>
        <p:spPr>
          <a:xfrm>
            <a:off x="12804454" y="3432778"/>
            <a:ext cx="10784755" cy="8346729"/>
          </a:xfrm>
          <a:prstGeom prst="star10">
            <a:avLst>
              <a:gd name="adj" fmla="val 31008"/>
              <a:gd name="hf" fmla="val 105146"/>
            </a:avLst>
          </a:prstGeom>
          <a:solidFill>
            <a:schemeClr val="accent4">
              <a:hueOff val="-461056"/>
              <a:satOff val="4338"/>
              <a:lumOff val="-10225"/>
              <a:alpha val="6100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328" name="Running EEGpykit.preprocess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11088"/>
            </a:lvl1pPr>
          </a:lstStyle>
          <a:p>
            <a:r>
              <a:t>Running EEGpykit.preprocessor</a:t>
            </a:r>
          </a:p>
        </p:txBody>
      </p:sp>
      <p:sp>
        <p:nvSpPr>
          <p:cNvPr id="329" name="Has a handy run GUI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167170" cy="9296400"/>
          </a:xfrm>
          <a:prstGeom prst="rect">
            <a:avLst/>
          </a:prstGeom>
        </p:spPr>
        <p:txBody>
          <a:bodyPr/>
          <a:lstStyle/>
          <a:p>
            <a:r>
              <a:t>Has a handy run GUI.</a:t>
            </a:r>
          </a:p>
          <a:p>
            <a:r>
              <a:t>leave additional_events_fname blank.</a:t>
            </a:r>
          </a:p>
          <a:p>
            <a:r>
              <a:t>Will bandpass filter all data first, then it will FASTER preprocess data. </a:t>
            </a:r>
          </a:p>
        </p:txBody>
      </p:sp>
      <p:pic>
        <p:nvPicPr>
          <p:cNvPr id="330" name="running_EEGpykit.png" descr="running_EEGpyki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2300" y="5295900"/>
            <a:ext cx="10033000" cy="500380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reprocessing Outpu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Preprocessing Output</a:t>
            </a:r>
          </a:p>
        </p:txBody>
      </p:sp>
      <p:sp>
        <p:nvSpPr>
          <p:cNvPr id="333" name="3 files per participant/session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3550" indent="-463550" defTabSz="602615">
              <a:spcBef>
                <a:spcPts val="4300"/>
              </a:spcBef>
              <a:defRPr sz="3504"/>
            </a:pPr>
            <a:r>
              <a:t>3 files per participant/session:</a:t>
            </a:r>
          </a:p>
          <a:p>
            <a:pPr marL="927100" lvl="1" indent="-463550" defTabSz="602615">
              <a:spcBef>
                <a:spcPts val="4300"/>
              </a:spcBef>
              <a:defRPr sz="3504" b="1"/>
            </a:pPr>
            <a:r>
              <a:t>Report file (.html)</a:t>
            </a:r>
          </a:p>
          <a:p>
            <a:pPr marL="1390650" lvl="2" indent="-463550" defTabSz="602615">
              <a:spcBef>
                <a:spcPts val="4300"/>
              </a:spcBef>
              <a:defRPr sz="3504"/>
            </a:pPr>
            <a:r>
              <a:t>Has figures and stats from preprocessing</a:t>
            </a:r>
          </a:p>
          <a:p>
            <a:pPr marL="927100" lvl="1" indent="-463550" defTabSz="602615">
              <a:spcBef>
                <a:spcPts val="4300"/>
              </a:spcBef>
              <a:defRPr sz="3504" b="1"/>
            </a:pPr>
            <a:r>
              <a:t>Preprocessed epochs - (.epo.fif)</a:t>
            </a:r>
          </a:p>
          <a:p>
            <a:pPr marL="1390650" lvl="2" indent="-463550" defTabSz="602615">
              <a:spcBef>
                <a:spcPts val="4300"/>
              </a:spcBef>
              <a:defRPr sz="3504"/>
            </a:pPr>
            <a:r>
              <a:t>Can be opened in Brainstorm with some event label finagling…</a:t>
            </a:r>
          </a:p>
          <a:p>
            <a:pPr marL="1390650" lvl="2" indent="-463550" defTabSz="602615">
              <a:spcBef>
                <a:spcPts val="4300"/>
              </a:spcBef>
              <a:defRPr sz="3504"/>
            </a:pPr>
            <a:r>
              <a:t>Used for our MVPA analysis</a:t>
            </a:r>
          </a:p>
          <a:p>
            <a:pPr marL="927100" lvl="1" indent="-463550" defTabSz="602615">
              <a:spcBef>
                <a:spcPts val="4300"/>
              </a:spcBef>
              <a:defRPr sz="3504" b="1"/>
            </a:pPr>
            <a:r>
              <a:t>Preprocessed pickle file (.pickle)</a:t>
            </a:r>
          </a:p>
          <a:p>
            <a:pPr marL="1390650" lvl="2" indent="-463550" defTabSz="602615">
              <a:spcBef>
                <a:spcPts val="4300"/>
              </a:spcBef>
              <a:defRPr sz="3504"/>
            </a:pPr>
            <a:r>
              <a:t>Most likely won’t need this, but also contains filtered raw and epochs.</a:t>
            </a:r>
          </a:p>
          <a:p>
            <a:pPr marL="1390650" lvl="2" indent="-463550" defTabSz="602615">
              <a:spcBef>
                <a:spcPts val="4300"/>
              </a:spcBef>
              <a:defRPr sz="3504"/>
            </a:pPr>
            <a:r>
              <a:t>Can be read in python</a:t>
            </a:r>
          </a:p>
        </p:txBody>
      </p:sp>
      <p:sp>
        <p:nvSpPr>
          <p:cNvPr id="334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32</a:t>
            </a:fld>
            <a:endParaRPr/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EEG Analysis Tutorial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EEG Analysis Tutorial</a:t>
            </a:r>
          </a:p>
        </p:txBody>
      </p:sp>
      <p:sp>
        <p:nvSpPr>
          <p:cNvPr id="337" name="CCPL - Lyndon Rakusen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CCPL - Lyndon Rakusen</a:t>
            </a:r>
          </a:p>
        </p:txBody>
      </p:sp>
      <p:sp>
        <p:nvSpPr>
          <p:cNvPr id="33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33</a:t>
            </a:fld>
            <a:endParaRPr/>
          </a:p>
        </p:txBody>
      </p:sp>
      <p:pic>
        <p:nvPicPr>
          <p:cNvPr id="339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3218" y="463397"/>
            <a:ext cx="2671715" cy="33275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Analysis with MVPA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Analysis with MVPA</a:t>
            </a:r>
          </a:p>
        </p:txBody>
      </p:sp>
      <p:sp>
        <p:nvSpPr>
          <p:cNvPr id="342" name="Multivariate Pattern Analysis (or Multi Voxel in fMRI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608"/>
            </a:pPr>
            <a:r>
              <a:t>Multivariate Pattern Analysis (or Multi Voxel in fMRI)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Behaviour and stimuli have neural representations.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Therefore theoretically we can discriminate between neural activity in one condition vs another.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Broad term for lots of similar techniques.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We’ll be using my script: EEGpykit/MVPA/</a:t>
            </a:r>
            <a:r>
              <a:rPr b="1"/>
              <a:t>MVPA_analysis.py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https://mne.tools/stable/auto_tutorials/machine-learning/50_decoding.html#temporal-decoding</a:t>
            </a:r>
          </a:p>
        </p:txBody>
      </p:sp>
      <p:sp>
        <p:nvSpPr>
          <p:cNvPr id="34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34</a:t>
            </a:fld>
            <a:endParaRPr/>
          </a:p>
        </p:txBody>
      </p:sp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VM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SVM</a:t>
            </a:r>
          </a:p>
        </p:txBody>
      </p:sp>
      <p:sp>
        <p:nvSpPr>
          <p:cNvPr id="346" name="Support vector machines (SVMs)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242618" cy="9296400"/>
          </a:xfrm>
          <a:prstGeom prst="rect">
            <a:avLst/>
          </a:prstGeom>
        </p:spPr>
        <p:txBody>
          <a:bodyPr/>
          <a:lstStyle/>
          <a:p>
            <a:r>
              <a:t>Support vector machines (SVMs)</a:t>
            </a:r>
          </a:p>
          <a:p>
            <a:pPr lvl="1"/>
            <a:r>
              <a:t>Draws an </a:t>
            </a:r>
            <a:r>
              <a:rPr i="1"/>
              <a:t>hyperplane</a:t>
            </a:r>
            <a:r>
              <a:t> that optimally divides the data into groups.</a:t>
            </a:r>
          </a:p>
          <a:p>
            <a:pPr lvl="2">
              <a:defRPr i="1"/>
            </a:pPr>
            <a:r>
              <a:t>e.g. a 1d line in 2d space, a 2d line in 3d space, etc.</a:t>
            </a:r>
          </a:p>
          <a:p>
            <a:r>
              <a:t>Our EEG data is: </a:t>
            </a:r>
          </a:p>
          <a:p>
            <a:pPr lvl="1">
              <a:defRPr b="1"/>
            </a:pPr>
            <a:r>
              <a:t>Epochs x Channels x Times </a:t>
            </a:r>
          </a:p>
        </p:txBody>
      </p:sp>
      <p:pic>
        <p:nvPicPr>
          <p:cNvPr id="347" name="sphx_glr_plot_iris_svc_001.png" descr="sphx_glr_plot_iris_svc_001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5617395" y="7992340"/>
            <a:ext cx="6005390" cy="4504042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35</a:t>
            </a:fld>
            <a:endParaRPr/>
          </a:p>
        </p:txBody>
      </p:sp>
      <p:pic>
        <p:nvPicPr>
          <p:cNvPr id="349" name="1689248291744.jpg" descr="1689248291744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353" y="1335904"/>
            <a:ext cx="8403653" cy="64237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ing Estim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Sliding Estimator</a:t>
            </a:r>
          </a:p>
        </p:txBody>
      </p:sp>
      <p:sp>
        <p:nvSpPr>
          <p:cNvPr id="352" name="X: Fit an SVM to epochs x channel data, for each time point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2153702" cy="9296400"/>
          </a:xfrm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608"/>
            </a:pPr>
            <a:r>
              <a:rPr b="1"/>
              <a:t>X</a:t>
            </a:r>
            <a:r>
              <a:t>: Fit an SVM to </a:t>
            </a:r>
            <a:r>
              <a:rPr b="1"/>
              <a:t>epochs</a:t>
            </a:r>
            <a:r>
              <a:t> x </a:t>
            </a:r>
            <a:r>
              <a:rPr b="1"/>
              <a:t>channel</a:t>
            </a:r>
            <a:r>
              <a:t> data, for each </a:t>
            </a:r>
            <a:r>
              <a:rPr b="1"/>
              <a:t>time point</a:t>
            </a:r>
            <a:r>
              <a:t>.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rPr b="1"/>
              <a:t>y</a:t>
            </a:r>
            <a:r>
              <a:t>: Each epoch is assigned a value of 1 or 0, depending on what </a:t>
            </a:r>
            <a:r>
              <a:rPr b="1"/>
              <a:t>condition</a:t>
            </a:r>
            <a:r>
              <a:t> it belongs to.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The SVM tries to determine which condition the epoch belongs to for each </a:t>
            </a:r>
            <a:r>
              <a:rPr b="1"/>
              <a:t>time</a:t>
            </a:r>
            <a:r>
              <a:t> </a:t>
            </a:r>
            <a:r>
              <a:rPr b="1"/>
              <a:t>point</a:t>
            </a:r>
            <a:r>
              <a:t>.</a:t>
            </a:r>
            <a:endParaRPr b="1"/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Derive AUC (area under ROC curve) </a:t>
            </a:r>
            <a:r>
              <a:rPr b="1"/>
              <a:t>score</a:t>
            </a:r>
            <a:r>
              <a:t> for each </a:t>
            </a:r>
            <a:r>
              <a:rPr b="1"/>
              <a:t>time</a:t>
            </a:r>
            <a:r>
              <a:t> </a:t>
            </a:r>
            <a:r>
              <a:rPr b="1"/>
              <a:t>point</a:t>
            </a:r>
            <a:r>
              <a:t>.</a:t>
            </a:r>
          </a:p>
        </p:txBody>
      </p:sp>
      <p:sp>
        <p:nvSpPr>
          <p:cNvPr id="353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36</a:t>
            </a:fld>
            <a:endParaRPr/>
          </a:p>
        </p:txBody>
      </p:sp>
      <p:pic>
        <p:nvPicPr>
          <p:cNvPr id="354" name="Roc_curve.svg.png" descr="Roc_curve.sv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51842" y="3268419"/>
            <a:ext cx="7179162" cy="7179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liding Estimator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Sliding Estimator</a:t>
            </a:r>
          </a:p>
        </p:txBody>
      </p:sp>
      <p:sp>
        <p:nvSpPr>
          <p:cNvPr id="357" name="If the SVM can discriminate between conditions we should see higher than chance (0.5) after times 0.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58770" cy="9296400"/>
          </a:xfrm>
          <a:prstGeom prst="rect">
            <a:avLst/>
          </a:prstGeom>
        </p:spPr>
        <p:txBody>
          <a:bodyPr/>
          <a:lstStyle/>
          <a:p>
            <a:r>
              <a:t>If the SVM can discriminate between conditions we should see higher than chance (0.5) after times 0.</a:t>
            </a:r>
          </a:p>
          <a:p>
            <a:r>
              <a:t>We could do this for each participant and plot the average  curve and error.</a:t>
            </a:r>
          </a:p>
        </p:txBody>
      </p:sp>
      <p:pic>
        <p:nvPicPr>
          <p:cNvPr id="358" name="temp_decod_test_data.png" descr="temp_decod_test_dat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1618" y="2926691"/>
            <a:ext cx="12192001" cy="9144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37</a:t>
            </a:fld>
            <a:endParaRPr/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roup MVP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Group MVPA Analysis</a:t>
            </a:r>
          </a:p>
        </p:txBody>
      </p:sp>
      <p:sp>
        <p:nvSpPr>
          <p:cNvPr id="362" name="Two options: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Two options:</a:t>
            </a:r>
          </a:p>
          <a:p>
            <a:pPr lvl="1"/>
            <a:r>
              <a:t>Fit a sliding estimator to each participant - average the result</a:t>
            </a:r>
          </a:p>
          <a:p>
            <a:pPr marL="0" lvl="1" indent="457200">
              <a:buSzTx/>
              <a:buNone/>
              <a:defRPr b="1"/>
            </a:pPr>
            <a:r>
              <a:t>OR</a:t>
            </a:r>
          </a:p>
          <a:p>
            <a:pPr lvl="1">
              <a:defRPr b="1"/>
            </a:pPr>
            <a:r>
              <a:t>Fit a sliding estimator to all the data</a:t>
            </a:r>
          </a:p>
        </p:txBody>
      </p:sp>
      <p:grpSp>
        <p:nvGrpSpPr>
          <p:cNvPr id="369" name="Group"/>
          <p:cNvGrpSpPr/>
          <p:nvPr/>
        </p:nvGrpSpPr>
        <p:grpSpPr>
          <a:xfrm>
            <a:off x="18111936" y="3310929"/>
            <a:ext cx="5727403" cy="5371804"/>
            <a:chOff x="0" y="0"/>
            <a:chExt cx="5727402" cy="5371802"/>
          </a:xfrm>
        </p:grpSpPr>
        <p:pic>
          <p:nvPicPr>
            <p:cNvPr id="363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663403" cy="1663403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64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7400" y="723900"/>
              <a:ext cx="1663403" cy="1663403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65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3700" y="1536700"/>
              <a:ext cx="1663403" cy="1663403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66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2171700"/>
              <a:ext cx="1663403" cy="1663403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67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87700" y="2895600"/>
              <a:ext cx="1663403" cy="1663403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  <p:pic>
          <p:nvPicPr>
            <p:cNvPr id="368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4000" y="3708400"/>
              <a:ext cx="1663403" cy="1663403"/>
            </a:xfrm>
            <a:prstGeom prst="rect">
              <a:avLst/>
            </a:prstGeom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</p:pic>
      </p:grpSp>
      <p:grpSp>
        <p:nvGrpSpPr>
          <p:cNvPr id="377" name="Group"/>
          <p:cNvGrpSpPr/>
          <p:nvPr/>
        </p:nvGrpSpPr>
        <p:grpSpPr>
          <a:xfrm>
            <a:off x="14225537" y="9080500"/>
            <a:ext cx="5550001" cy="3664695"/>
            <a:chOff x="0" y="0"/>
            <a:chExt cx="5549999" cy="3664694"/>
          </a:xfrm>
        </p:grpSpPr>
        <p:pic>
          <p:nvPicPr>
            <p:cNvPr id="370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848" y="1884461"/>
              <a:ext cx="1663403" cy="1663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1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848" y="93761"/>
              <a:ext cx="1663403" cy="1663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2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3298" y="93761"/>
              <a:ext cx="1663403" cy="1663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3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43298" y="1884461"/>
              <a:ext cx="1663403" cy="1663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4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48" y="93761"/>
              <a:ext cx="1663403" cy="1663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75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65748" y="1884461"/>
              <a:ext cx="1663403" cy="166340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6" name="Rectangle"/>
            <p:cNvSpPr/>
            <p:nvPr/>
          </p:nvSpPr>
          <p:spPr>
            <a:xfrm>
              <a:off x="0" y="0"/>
              <a:ext cx="5550000" cy="3664695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LOGO Cross Valid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LOGO Cross Validation</a:t>
            </a:r>
          </a:p>
        </p:txBody>
      </p:sp>
      <p:sp>
        <p:nvSpPr>
          <p:cNvPr id="380" name="Leave One Group Out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361391" cy="9296400"/>
          </a:xfrm>
          <a:prstGeom prst="rect">
            <a:avLst/>
          </a:prstGeom>
        </p:spPr>
        <p:txBody>
          <a:bodyPr/>
          <a:lstStyle/>
          <a:p>
            <a:pPr marL="615950" indent="-615950" defTabSz="800735">
              <a:spcBef>
                <a:spcPts val="5700"/>
              </a:spcBef>
              <a:defRPr sz="4656"/>
            </a:pPr>
            <a:r>
              <a:rPr b="1"/>
              <a:t>Leave One Group Out</a:t>
            </a:r>
          </a:p>
          <a:p>
            <a:pPr marL="615950" indent="-615950" defTabSz="800735">
              <a:spcBef>
                <a:spcPts val="5700"/>
              </a:spcBef>
              <a:defRPr sz="4656"/>
            </a:pPr>
            <a:r>
              <a:t>The Sliding Estimator is trained on every participant except one</a:t>
            </a:r>
          </a:p>
          <a:p>
            <a:pPr marL="615950" indent="-615950" defTabSz="800735">
              <a:spcBef>
                <a:spcPts val="5700"/>
              </a:spcBef>
              <a:defRPr sz="4656"/>
            </a:pPr>
            <a:r>
              <a:t>The estimator model is tested on the data from the participant that is ‘left out’</a:t>
            </a:r>
          </a:p>
          <a:p>
            <a:pPr marL="615950" indent="-615950" defTabSz="800735">
              <a:spcBef>
                <a:spcPts val="5700"/>
              </a:spcBef>
              <a:defRPr sz="4656"/>
            </a:pPr>
            <a:r>
              <a:t>Everyone gets a turn at being the test data</a:t>
            </a:r>
          </a:p>
          <a:p>
            <a:pPr marL="615950" indent="-615950" defTabSz="800735">
              <a:spcBef>
                <a:spcPts val="5700"/>
              </a:spcBef>
              <a:defRPr sz="4656"/>
            </a:pPr>
            <a:r>
              <a:t>The results are the average test scores across time</a:t>
            </a:r>
          </a:p>
        </p:txBody>
      </p:sp>
      <p:grpSp>
        <p:nvGrpSpPr>
          <p:cNvPr id="388" name="Group"/>
          <p:cNvGrpSpPr/>
          <p:nvPr/>
        </p:nvGrpSpPr>
        <p:grpSpPr>
          <a:xfrm>
            <a:off x="13441547" y="4629031"/>
            <a:ext cx="9597891" cy="6337538"/>
            <a:chOff x="0" y="0"/>
            <a:chExt cx="9597889" cy="6337537"/>
          </a:xfrm>
        </p:grpSpPr>
        <p:pic>
          <p:nvPicPr>
            <p:cNvPr id="381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989" y="3258893"/>
              <a:ext cx="2876605" cy="2876605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</p:pic>
        <p:pic>
          <p:nvPicPr>
            <p:cNvPr id="382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8989" y="162146"/>
              <a:ext cx="2876605" cy="2876606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</p:pic>
        <p:pic>
          <p:nvPicPr>
            <p:cNvPr id="383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0642" y="162146"/>
              <a:ext cx="2876605" cy="2876606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</p:pic>
        <p:pic>
          <p:nvPicPr>
            <p:cNvPr id="384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60642" y="3258893"/>
              <a:ext cx="2876605" cy="2876605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</p:pic>
        <p:pic>
          <p:nvPicPr>
            <p:cNvPr id="385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295" y="162146"/>
              <a:ext cx="2876606" cy="2876606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</p:pic>
        <p:pic>
          <p:nvPicPr>
            <p:cNvPr id="386" name="placeholder_480x480.png" descr="placeholder_480x480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12295" y="3258893"/>
              <a:ext cx="2876606" cy="2876605"/>
            </a:xfrm>
            <a:prstGeom prst="rect">
              <a:avLst/>
            </a:prstGeom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</p:pic>
        <p:sp>
          <p:nvSpPr>
            <p:cNvPr id="387" name="Rectangle"/>
            <p:cNvSpPr/>
            <p:nvPr/>
          </p:nvSpPr>
          <p:spPr>
            <a:xfrm>
              <a:off x="0" y="0"/>
              <a:ext cx="9597890" cy="6337538"/>
            </a:xfrm>
            <a:prstGeom prst="rect">
              <a:avLst/>
            </a:prstGeom>
            <a:noFill/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389" name="placeholder_480x480.png" descr="placeholder_480x48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0537" y="4803878"/>
            <a:ext cx="2876605" cy="2876605"/>
          </a:xfrm>
          <a:prstGeom prst="rect">
            <a:avLst/>
          </a:prstGeom>
          <a:ln w="76200">
            <a:solidFill>
              <a:schemeClr val="accent4">
                <a:hueOff val="366961"/>
                <a:satOff val="4172"/>
                <a:lumOff val="11129"/>
              </a:schemeClr>
            </a:solidFill>
            <a:miter lim="400000"/>
          </a:ln>
        </p:spPr>
      </p:pic>
      <p:sp>
        <p:nvSpPr>
          <p:cNvPr id="390" name="Test"/>
          <p:cNvSpPr txBox="1"/>
          <p:nvPr/>
        </p:nvSpPr>
        <p:spPr>
          <a:xfrm>
            <a:off x="13785184" y="5428749"/>
            <a:ext cx="2607311" cy="16268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 b="1">
                <a:solidFill>
                  <a:schemeClr val="accent4">
                    <a:hueOff val="-461056"/>
                    <a:satOff val="4338"/>
                    <a:lumOff val="-10225"/>
                  </a:schemeClr>
                </a:solidFill>
              </a:defRPr>
            </a:lvl1pPr>
          </a:lstStyle>
          <a:p>
            <a:r>
              <a:t>Test</a:t>
            </a:r>
          </a:p>
        </p:txBody>
      </p:sp>
      <p:sp>
        <p:nvSpPr>
          <p:cNvPr id="391" name="Train"/>
          <p:cNvSpPr txBox="1"/>
          <p:nvPr/>
        </p:nvSpPr>
        <p:spPr>
          <a:xfrm>
            <a:off x="17290867" y="6366218"/>
            <a:ext cx="4766069" cy="2482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5700" b="1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</a:lstStyle>
          <a:p>
            <a:r>
              <a:t>Train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Mammography EEG Desig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Mammography EEG Design</a:t>
            </a:r>
          </a:p>
        </p:txBody>
      </p:sp>
      <p:sp>
        <p:nvSpPr>
          <p:cNvPr id="178" name="Radiologists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27050" indent="-527050" defTabSz="685165">
              <a:spcBef>
                <a:spcPts val="4800"/>
              </a:spcBef>
              <a:defRPr sz="3984" b="1"/>
            </a:pPr>
            <a:r>
              <a:t>Radiologists</a:t>
            </a:r>
          </a:p>
          <a:p>
            <a:pPr marL="1054100" lvl="1" indent="-527050" defTabSz="685165">
              <a:spcBef>
                <a:spcPts val="4800"/>
              </a:spcBef>
              <a:defRPr sz="3984"/>
            </a:pPr>
            <a:r>
              <a:t>5 experienced mammographers from York hospital</a:t>
            </a:r>
          </a:p>
          <a:p>
            <a:pPr marL="1054100" lvl="1" indent="-527050" defTabSz="685165">
              <a:spcBef>
                <a:spcPts val="4800"/>
              </a:spcBef>
              <a:defRPr sz="3984"/>
            </a:pPr>
            <a:r>
              <a:t>1 EEG test session</a:t>
            </a:r>
          </a:p>
          <a:p>
            <a:pPr marL="527050" indent="-527050" defTabSz="685165">
              <a:spcBef>
                <a:spcPts val="4800"/>
              </a:spcBef>
              <a:defRPr sz="3984" b="1"/>
            </a:pPr>
            <a:r>
              <a:t>Naives</a:t>
            </a:r>
          </a:p>
          <a:p>
            <a:pPr marL="1054100" lvl="1" indent="-527050" defTabSz="685165">
              <a:spcBef>
                <a:spcPts val="4800"/>
              </a:spcBef>
              <a:defRPr sz="3984"/>
            </a:pPr>
            <a:r>
              <a:t>15 participants</a:t>
            </a:r>
          </a:p>
          <a:p>
            <a:pPr marL="1054100" lvl="1" indent="-527050" defTabSz="685165">
              <a:spcBef>
                <a:spcPts val="4800"/>
              </a:spcBef>
              <a:defRPr sz="3984"/>
            </a:pPr>
            <a:r>
              <a:t>2 EEG test sessions, 9 online training sessions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Baseline start: -0.4s, Baseline end: -0.2s</a:t>
            </a:r>
          </a:p>
          <a:p>
            <a:pPr marL="527050" indent="-527050" defTabSz="685165">
              <a:spcBef>
                <a:spcPts val="4800"/>
              </a:spcBef>
              <a:defRPr sz="3984"/>
            </a:pPr>
            <a:r>
              <a:t>Event start: 0s, Event end: 2.0s</a:t>
            </a:r>
          </a:p>
        </p:txBody>
      </p:sp>
      <p:sp>
        <p:nvSpPr>
          <p:cNvPr id="17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roup MVPA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Group MVPA Analysis</a:t>
            </a:r>
          </a:p>
        </p:txBody>
      </p:sp>
      <p:sp>
        <p:nvSpPr>
          <p:cNvPr id="394" name="Which should look something like this: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21005800" cy="3329038"/>
          </a:xfrm>
          <a:prstGeom prst="rect">
            <a:avLst/>
          </a:prstGeom>
        </p:spPr>
        <p:txBody>
          <a:bodyPr/>
          <a:lstStyle/>
          <a:p>
            <a:r>
              <a:rPr dirty="0"/>
              <a:t>Which should look something like this:</a:t>
            </a:r>
          </a:p>
        </p:txBody>
      </p:sp>
      <p:pic>
        <p:nvPicPr>
          <p:cNvPr id="395" name="group_sesh_1+prior+Correct_vs_sesh_2+prior+Correct.png" descr="group_sesh_1+prior+Correct_vs_sesh_2+prior+Correc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2272" y="6487616"/>
            <a:ext cx="28188544" cy="5637709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Can’t detect a difference"/>
          <p:cNvSpPr txBox="1"/>
          <p:nvPr/>
        </p:nvSpPr>
        <p:spPr>
          <a:xfrm>
            <a:off x="11276808" y="7917994"/>
            <a:ext cx="3808202" cy="1080412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Can’t detect a difference</a:t>
            </a:r>
          </a:p>
        </p:txBody>
      </p:sp>
      <p:grpSp>
        <p:nvGrpSpPr>
          <p:cNvPr id="400" name="Group"/>
          <p:cNvGrpSpPr/>
          <p:nvPr/>
        </p:nvGrpSpPr>
        <p:grpSpPr>
          <a:xfrm>
            <a:off x="6762454" y="7536994"/>
            <a:ext cx="3463535" cy="1815942"/>
            <a:chOff x="0" y="0"/>
            <a:chExt cx="3463534" cy="1815941"/>
          </a:xfrm>
        </p:grpSpPr>
        <p:sp>
          <p:nvSpPr>
            <p:cNvPr id="397" name="Can detect a difference"/>
            <p:cNvSpPr txBox="1"/>
            <p:nvPr/>
          </p:nvSpPr>
          <p:spPr>
            <a:xfrm>
              <a:off x="0" y="0"/>
              <a:ext cx="3463535" cy="1080412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t>Can detect a difference</a:t>
              </a:r>
            </a:p>
          </p:txBody>
        </p:sp>
        <p:pic>
          <p:nvPicPr>
            <p:cNvPr id="398" name="Line Line" descr="Line Line"/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 rot="6763927">
              <a:off x="1194276" y="1162040"/>
              <a:ext cx="888472" cy="352235"/>
            </a:xfrm>
            <a:prstGeom prst="rect">
              <a:avLst/>
            </a:prstGeom>
            <a:effectLst/>
          </p:spPr>
        </p:pic>
      </p:grpSp>
      <p:pic>
        <p:nvPicPr>
          <p:cNvPr id="401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6610664">
            <a:off x="11988832" y="9672279"/>
            <a:ext cx="2088860" cy="352234"/>
          </a:xfrm>
          <a:prstGeom prst="rect">
            <a:avLst/>
          </a:prstGeom>
        </p:spPr>
      </p:pic>
      <p:grpSp>
        <p:nvGrpSpPr>
          <p:cNvPr id="406" name="Group"/>
          <p:cNvGrpSpPr/>
          <p:nvPr/>
        </p:nvGrpSpPr>
        <p:grpSpPr>
          <a:xfrm>
            <a:off x="19894254" y="7592041"/>
            <a:ext cx="3463536" cy="2998980"/>
            <a:chOff x="0" y="-2104"/>
            <a:chExt cx="3463535" cy="2998979"/>
          </a:xfrm>
        </p:grpSpPr>
        <p:sp>
          <p:nvSpPr>
            <p:cNvPr id="403" name="Can detect a difference but not as consistently"/>
            <p:cNvSpPr/>
            <p:nvPr/>
          </p:nvSpPr>
          <p:spPr>
            <a:xfrm>
              <a:off x="0" y="-2104"/>
              <a:ext cx="3463535" cy="15799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hueOff val="-461056"/>
                <a:satOff val="4338"/>
                <a:lumOff val="-10225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r>
                <a:rPr dirty="0">
                  <a:solidFill>
                    <a:schemeClr val="accent4">
                      <a:lumMod val="75000"/>
                    </a:schemeClr>
                  </a:solidFill>
                </a:rPr>
                <a:t>Can detect a difference but not as consistently</a:t>
              </a:r>
            </a:p>
          </p:txBody>
        </p:sp>
        <p:pic>
          <p:nvPicPr>
            <p:cNvPr id="404" name="Line Line" descr="Line Line"/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 rot="6130640">
              <a:off x="839570" y="2033708"/>
              <a:ext cx="1574100" cy="35223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An Example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An Example Analysis</a:t>
            </a:r>
          </a:p>
        </p:txBody>
      </p:sp>
      <p:sp>
        <p:nvSpPr>
          <p:cNvPr id="409" name="Does viewing a normal mammogram elicit a different response to an abnormal mammogram?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Does viewing a normal mammogram elicit a different response to an abnormal mammogram?</a:t>
            </a:r>
          </a:p>
          <a:p>
            <a:pPr lvl="1"/>
            <a:r>
              <a:t>Condition 1: [‘Normal’]</a:t>
            </a:r>
          </a:p>
          <a:p>
            <a:pPr lvl="1"/>
            <a:r>
              <a:t>Condition 2: [‘Obvious’, ‘Subtle’]</a:t>
            </a:r>
          </a:p>
        </p:txBody>
      </p:sp>
      <p:sp>
        <p:nvSpPr>
          <p:cNvPr id="410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41</a:t>
            </a:fld>
            <a:endParaRPr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ignal Analy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Signal Analysis</a:t>
            </a:r>
          </a:p>
        </p:txBody>
      </p:sp>
      <p:sp>
        <p:nvSpPr>
          <p:cNvPr id="413" name="What does the data look like?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9757172" cy="9296400"/>
          </a:xfrm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t>What does the data look like?</a:t>
            </a:r>
          </a:p>
          <a:p>
            <a:r>
              <a:t>Calculate the absolute difference between conditions</a:t>
            </a:r>
          </a:p>
          <a:p>
            <a:r>
              <a:t>Plot a new line that is the difference</a:t>
            </a:r>
          </a:p>
          <a:p>
            <a:r>
              <a:t>When done for every channel you get a grid</a:t>
            </a:r>
          </a:p>
        </p:txBody>
      </p:sp>
      <p:graphicFrame>
        <p:nvGraphicFramePr>
          <p:cNvPr id="414" name="2D Line Chart"/>
          <p:cNvGraphicFramePr/>
          <p:nvPr/>
        </p:nvGraphicFramePr>
        <p:xfrm>
          <a:off x="13124789" y="4451807"/>
          <a:ext cx="9487409" cy="7994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15" name="Line Line" descr="Line Line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14003997" y="7919040"/>
            <a:ext cx="5748407" cy="458555"/>
          </a:xfrm>
          <a:prstGeom prst="rect">
            <a:avLst/>
          </a:prstGeom>
        </p:spPr>
      </p:pic>
      <p:sp>
        <p:nvSpPr>
          <p:cNvPr id="417" name="+ΔµV"/>
          <p:cNvSpPr txBox="1"/>
          <p:nvPr/>
        </p:nvSpPr>
        <p:spPr>
          <a:xfrm>
            <a:off x="16319553" y="7855761"/>
            <a:ext cx="1117296" cy="585113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+ΔµV</a:t>
            </a:r>
          </a:p>
        </p:txBody>
      </p:sp>
      <p:sp>
        <p:nvSpPr>
          <p:cNvPr id="418" name="Square"/>
          <p:cNvSpPr/>
          <p:nvPr/>
        </p:nvSpPr>
        <p:spPr>
          <a:xfrm>
            <a:off x="14426288" y="3149600"/>
            <a:ext cx="585112" cy="585112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19" name="Square"/>
          <p:cNvSpPr/>
          <p:nvPr/>
        </p:nvSpPr>
        <p:spPr>
          <a:xfrm>
            <a:off x="14426288" y="3873500"/>
            <a:ext cx="585112" cy="585112"/>
          </a:xfrm>
          <a:prstGeom prst="rect">
            <a:avLst/>
          </a:prstGeom>
          <a:solidFill>
            <a:schemeClr val="accent2">
              <a:hueOff val="260011"/>
              <a:satOff val="17755"/>
              <a:lumOff val="-2543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spcBef>
                <a:spcPts val="0"/>
              </a:spcBef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20" name="Condition 1"/>
          <p:cNvSpPr txBox="1"/>
          <p:nvPr/>
        </p:nvSpPr>
        <p:spPr>
          <a:xfrm>
            <a:off x="15245844" y="3037940"/>
            <a:ext cx="326471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Condition 1</a:t>
            </a:r>
          </a:p>
        </p:txBody>
      </p:sp>
      <p:sp>
        <p:nvSpPr>
          <p:cNvPr id="421" name="Condition 2"/>
          <p:cNvSpPr txBox="1"/>
          <p:nvPr/>
        </p:nvSpPr>
        <p:spPr>
          <a:xfrm>
            <a:off x="15245844" y="3761840"/>
            <a:ext cx="3264714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Condition 2</a:t>
            </a:r>
          </a:p>
        </p:txBody>
      </p:sp>
      <p:pic>
        <p:nvPicPr>
          <p:cNvPr id="422" name="Line Line" descr="Line Line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9036920" y="8051315"/>
            <a:ext cx="1194362" cy="194005"/>
          </a:xfrm>
          <a:prstGeom prst="rect">
            <a:avLst/>
          </a:prstGeom>
        </p:spPr>
      </p:pic>
      <p:sp>
        <p:nvSpPr>
          <p:cNvPr id="424" name="-ΔµV"/>
          <p:cNvSpPr txBox="1"/>
          <p:nvPr/>
        </p:nvSpPr>
        <p:spPr>
          <a:xfrm>
            <a:off x="19272532" y="7942451"/>
            <a:ext cx="723138" cy="411733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ctr">
              <a:spcBef>
                <a:spcPts val="0"/>
              </a:spcBef>
              <a:defRPr sz="2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-ΔµV</a:t>
            </a: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roup_heatmap.png" descr="Group_heat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6393" y="2723815"/>
            <a:ext cx="11773571" cy="117735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30" name="Group"/>
          <p:cNvGrpSpPr/>
          <p:nvPr/>
        </p:nvGrpSpPr>
        <p:grpSpPr>
          <a:xfrm>
            <a:off x="671909" y="3962351"/>
            <a:ext cx="11960902" cy="8966298"/>
            <a:chOff x="0" y="0"/>
            <a:chExt cx="11960900" cy="8966297"/>
          </a:xfrm>
        </p:grpSpPr>
        <p:pic>
          <p:nvPicPr>
            <p:cNvPr id="427" name="waveguard_layout_064ch.png" descr="waveguard_layout_064ch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0"/>
              <a:ext cx="11960901" cy="896629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8" name="Arrow"/>
            <p:cNvSpPr/>
            <p:nvPr/>
          </p:nvSpPr>
          <p:spPr>
            <a:xfrm>
              <a:off x="7316390" y="7273775"/>
              <a:ext cx="593577" cy="435174"/>
            </a:xfrm>
            <a:prstGeom prst="rightArrow">
              <a:avLst>
                <a:gd name="adj1" fmla="val 32000"/>
                <a:gd name="adj2" fmla="val 87296"/>
              </a:avLst>
            </a:prstGeom>
            <a:solidFill>
              <a:schemeClr val="accent4">
                <a:hueOff val="366961"/>
                <a:satOff val="4172"/>
                <a:lumOff val="11129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429" name="Arrow"/>
            <p:cNvSpPr/>
            <p:nvPr/>
          </p:nvSpPr>
          <p:spPr>
            <a:xfrm>
              <a:off x="3722290" y="974575"/>
              <a:ext cx="593577" cy="435174"/>
            </a:xfrm>
            <a:prstGeom prst="rightArrow">
              <a:avLst>
                <a:gd name="adj1" fmla="val 32000"/>
                <a:gd name="adj2" fmla="val 87296"/>
              </a:avLst>
            </a:prstGeom>
            <a:solidFill>
              <a:schemeClr val="accent4">
                <a:hueOff val="366961"/>
                <a:satOff val="4172"/>
                <a:lumOff val="11129"/>
              </a:schemeClr>
            </a:solidFill>
            <a:ln w="50800" cap="flat">
              <a:solidFill>
                <a:srgbClr val="000000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</p:grpSp>
      <p:pic>
        <p:nvPicPr>
          <p:cNvPr id="431" name="Group_topomap.png" descr="Group_topoma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287" y="476101"/>
            <a:ext cx="17945426" cy="32899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Attentional Blink EEG Experi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59459">
              <a:defRPr sz="10304"/>
            </a:lvl1pPr>
          </a:lstStyle>
          <a:p>
            <a:r>
              <a:t>Attentional Blink EEG Experiments</a:t>
            </a:r>
          </a:p>
        </p:txBody>
      </p:sp>
      <p:sp>
        <p:nvSpPr>
          <p:cNvPr id="182" name="36 participants (mainly students)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09600" indent="-609600" defTabSz="792479">
              <a:spcBef>
                <a:spcPts val="5600"/>
              </a:spcBef>
              <a:defRPr sz="4608"/>
            </a:pPr>
            <a:r>
              <a:t>36 participants (mainly students)</a:t>
            </a:r>
          </a:p>
          <a:p>
            <a:pPr marL="609600" indent="-609600" defTabSz="792479">
              <a:spcBef>
                <a:spcPts val="5600"/>
              </a:spcBef>
              <a:defRPr sz="4608"/>
            </a:pPr>
            <a:r>
              <a:t>Four conditions with multiple levels: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Scenes or dots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Selective (S) or non-selective (NS)</a:t>
            </a:r>
          </a:p>
          <a:p>
            <a:pPr marL="1828800" lvl="2" indent="-609600" defTabSz="792479">
              <a:spcBef>
                <a:spcPts val="5600"/>
              </a:spcBef>
              <a:defRPr sz="4608"/>
            </a:pPr>
            <a:r>
              <a:t>S-NS, NS-S, S-S, and NS-NS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Identify scene vs object</a:t>
            </a:r>
          </a:p>
          <a:p>
            <a:pPr marL="1219200" lvl="1" indent="-609600" defTabSz="792479">
              <a:spcBef>
                <a:spcPts val="5600"/>
              </a:spcBef>
              <a:defRPr sz="4608"/>
            </a:pPr>
            <a:r>
              <a:t>Time lag 1, 2, 3, and 4</a:t>
            </a:r>
          </a:p>
        </p:txBody>
      </p:sp>
      <p:sp>
        <p:nvSpPr>
          <p:cNvPr id="183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4" y="14371"/>
            <a:ext cx="24240932" cy="13635525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10"/>
            <a:ext cx="2438400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ttentional Blink Do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Attentional Blink Dots</a:t>
            </a:r>
          </a:p>
        </p:txBody>
      </p:sp>
      <p:sp>
        <p:nvSpPr>
          <p:cNvPr id="192" name="Predominant colour (NS)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1784259" cy="9296400"/>
          </a:xfrm>
          <a:prstGeom prst="rect">
            <a:avLst/>
          </a:prstGeom>
        </p:spPr>
        <p:txBody>
          <a:bodyPr/>
          <a:lstStyle/>
          <a:p>
            <a:r>
              <a:t>Predominant colour (NS)</a:t>
            </a:r>
          </a:p>
          <a:p>
            <a:pPr lvl="1"/>
            <a:r>
              <a:t>Red, green, blue, or pink</a:t>
            </a:r>
          </a:p>
          <a:p>
            <a:r>
              <a:t>Bisected dot (S)</a:t>
            </a:r>
          </a:p>
          <a:p>
            <a:pPr lvl="1"/>
            <a:r>
              <a:t>Green half: left or right</a:t>
            </a:r>
          </a:p>
        </p:txBody>
      </p:sp>
      <p:pic>
        <p:nvPicPr>
          <p:cNvPr id="193" name="practice_right_red_8.png" descr="practice_right_red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2596" y="3149600"/>
            <a:ext cx="9296401" cy="9296400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12043765" y="13081000"/>
            <a:ext cx="283770" cy="461059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EEG Data: The Basic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EEG Data: The Basics</a:t>
            </a:r>
          </a:p>
        </p:txBody>
      </p:sp>
      <p:sp>
        <p:nvSpPr>
          <p:cNvPr id="197" name="64 electrodes/channels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4318308" cy="9296400"/>
          </a:xfrm>
          <a:prstGeom prst="rect">
            <a:avLst/>
          </a:prstGeom>
        </p:spPr>
        <p:txBody>
          <a:bodyPr/>
          <a:lstStyle/>
          <a:p>
            <a:pPr marL="596900" indent="-596900" defTabSz="775969">
              <a:spcBef>
                <a:spcPts val="5500"/>
              </a:spcBef>
              <a:defRPr sz="4512"/>
            </a:pPr>
            <a:r>
              <a:t>64 electrodes/channels</a:t>
            </a:r>
          </a:p>
          <a:p>
            <a:pPr marL="1193800" lvl="1" indent="-596900" defTabSz="775969">
              <a:spcBef>
                <a:spcPts val="5500"/>
              </a:spcBef>
              <a:defRPr sz="4512"/>
            </a:pPr>
            <a:r>
              <a:t>Measuring tiny charges on the scalp</a:t>
            </a:r>
          </a:p>
          <a:p>
            <a:pPr marL="596900" indent="-596900" defTabSz="775969">
              <a:spcBef>
                <a:spcPts val="5500"/>
              </a:spcBef>
              <a:defRPr sz="4512"/>
            </a:pPr>
            <a:r>
              <a:t>1 reference channel (Cz)</a:t>
            </a:r>
          </a:p>
          <a:p>
            <a:pPr marL="1193800" lvl="1" indent="-596900" defTabSz="775969">
              <a:spcBef>
                <a:spcPts val="5500"/>
              </a:spcBef>
              <a:defRPr sz="4512"/>
            </a:pPr>
            <a:r>
              <a:t>Subtracted from the other channels</a:t>
            </a:r>
          </a:p>
          <a:p>
            <a:pPr marL="596900" indent="-596900" defTabSz="775969">
              <a:spcBef>
                <a:spcPts val="5500"/>
              </a:spcBef>
              <a:defRPr sz="4512"/>
            </a:pPr>
            <a:r>
              <a:t>1 eye channel (EOG)</a:t>
            </a:r>
          </a:p>
          <a:p>
            <a:pPr marL="1193800" lvl="1" indent="-596900" defTabSz="775969">
              <a:spcBef>
                <a:spcPts val="5500"/>
              </a:spcBef>
              <a:defRPr sz="4512"/>
            </a:pPr>
            <a:r>
              <a:t>Measures blinks for cleaning signal later</a:t>
            </a:r>
          </a:p>
          <a:p>
            <a:pPr marL="596900" indent="-596900" defTabSz="775969">
              <a:spcBef>
                <a:spcPts val="5500"/>
              </a:spcBef>
              <a:defRPr sz="4512"/>
            </a:pPr>
            <a:r>
              <a:t>Time locked triggers/events sent from the testing PC</a:t>
            </a:r>
          </a:p>
        </p:txBody>
      </p:sp>
      <p:pic>
        <p:nvPicPr>
          <p:cNvPr id="198" name="Lyndon_with_cap_cropped.jpg" descr="Lyndon_with_cap_cropp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4113" y="7311727"/>
            <a:ext cx="5630963" cy="5630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Untitled.png" descr="Untitl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9483" y="3190576"/>
            <a:ext cx="8201423" cy="4305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59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1490</Words>
  <Application>Microsoft Macintosh PowerPoint</Application>
  <PresentationFormat>Custom</PresentationFormat>
  <Paragraphs>260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Calibri Light</vt:lpstr>
      <vt:lpstr>Helvetica Neue</vt:lpstr>
      <vt:lpstr>Helvetica Neue Light</vt:lpstr>
      <vt:lpstr>Helvetica Neue Medium</vt:lpstr>
      <vt:lpstr>White</vt:lpstr>
      <vt:lpstr>EEG Preprocessing Tutorial</vt:lpstr>
      <vt:lpstr>Our Datasets/Projects</vt:lpstr>
      <vt:lpstr>Mammography EEG Design</vt:lpstr>
      <vt:lpstr>Mammography EEG Design</vt:lpstr>
      <vt:lpstr>Attentional Blink EEG Experiments</vt:lpstr>
      <vt:lpstr>PowerPoint Presentation</vt:lpstr>
      <vt:lpstr>PowerPoint Presentation</vt:lpstr>
      <vt:lpstr>Attentional Blink Dots</vt:lpstr>
      <vt:lpstr>EEG Data: The Basics</vt:lpstr>
      <vt:lpstr>Preprocessing Ingredients</vt:lpstr>
      <vt:lpstr>Other Ingredients</vt:lpstr>
      <vt:lpstr>Preprocessing - The Hard Way</vt:lpstr>
      <vt:lpstr>Preprocessing Tools</vt:lpstr>
      <vt:lpstr>A Brief Python Aside</vt:lpstr>
      <vt:lpstr>EEGpykit Module Requirements</vt:lpstr>
      <vt:lpstr>Creating a Python Environment</vt:lpstr>
      <vt:lpstr>Pre-preprocessing</vt:lpstr>
      <vt:lpstr>MNE Terminology</vt:lpstr>
      <vt:lpstr>Automatic EEG Preprocessing with FASTER and MNE</vt:lpstr>
      <vt:lpstr>Read, resample, and bandpass raw</vt:lpstr>
      <vt:lpstr>Read, resample, and bandpass raw</vt:lpstr>
      <vt:lpstr>Frequencies &amp; Sampling</vt:lpstr>
      <vt:lpstr>Split into Epochs with custom  events</vt:lpstr>
      <vt:lpstr>Power Spectral Density (PSD) of Epochs Before </vt:lpstr>
      <vt:lpstr>Evoked Before</vt:lpstr>
      <vt:lpstr>The FASTER Protocol</vt:lpstr>
      <vt:lpstr>Power Spectral Density (PSD) of Epochs Before </vt:lpstr>
      <vt:lpstr>Power Spectral Density (PSD) of Epochs After</vt:lpstr>
      <vt:lpstr>Evoked Before</vt:lpstr>
      <vt:lpstr>Evoked After</vt:lpstr>
      <vt:lpstr>Running EEGpykit.preprocessor</vt:lpstr>
      <vt:lpstr>Preprocessing Output</vt:lpstr>
      <vt:lpstr>EEG Analysis Tutorial</vt:lpstr>
      <vt:lpstr>Analysis with MVPA</vt:lpstr>
      <vt:lpstr>SVM</vt:lpstr>
      <vt:lpstr>Sliding Estimator</vt:lpstr>
      <vt:lpstr>Sliding Estimator</vt:lpstr>
      <vt:lpstr>Group MVPA Analysis</vt:lpstr>
      <vt:lpstr>LOGO Cross Validation</vt:lpstr>
      <vt:lpstr>Group MVPA Analysis</vt:lpstr>
      <vt:lpstr>An Example Analysis</vt:lpstr>
      <vt:lpstr>Signal Analysis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EEG Preprocessing Tutorial</dc:title>
  <cp:lastModifiedBy>Lyndon Rakusen</cp:lastModifiedBy>
  <cp:revision>1</cp:revision>
  <dcterms:modified xsi:type="dcterms:W3CDTF">2024-07-25T14:40:45Z</dcterms:modified>
</cp:coreProperties>
</file>